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77" r:id="rId6"/>
    <p:sldId id="259" r:id="rId7"/>
    <p:sldId id="269" r:id="rId8"/>
    <p:sldId id="270" r:id="rId9"/>
    <p:sldId id="265" r:id="rId10"/>
    <p:sldId id="266" r:id="rId11"/>
    <p:sldId id="260" r:id="rId12"/>
    <p:sldId id="267" r:id="rId13"/>
    <p:sldId id="261" r:id="rId14"/>
    <p:sldId id="271" r:id="rId15"/>
    <p:sldId id="272" r:id="rId16"/>
    <p:sldId id="262" r:id="rId17"/>
    <p:sldId id="273" r:id="rId18"/>
    <p:sldId id="274" r:id="rId19"/>
    <p:sldId id="278" r:id="rId20"/>
    <p:sldId id="264" r:id="rId21"/>
    <p:sldId id="279" r:id="rId22"/>
    <p:sldId id="280" r:id="rId23"/>
    <p:sldId id="263"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7" d="100"/>
          <a:sy n="57" d="100"/>
        </p:scale>
        <p:origin x="78" y="13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FA787-7DBD-4E9E-BE8F-01BF3ABA346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325E131-0AE9-499F-AC2E-5D4BC93DA9C7}">
      <dgm:prSet custT="1"/>
      <dgm:spPr/>
      <dgm:t>
        <a:bodyPr/>
        <a:lstStyle/>
        <a:p>
          <a:pPr algn="just" rtl="1"/>
          <a:r>
            <a:rPr lang="ar-IQ" sz="3600" dirty="0">
              <a:latin typeface="Arabic Typesetting" panose="03020402040406030203" pitchFamily="66" charset="-78"/>
              <a:cs typeface="Arabic Typesetting" panose="03020402040406030203" pitchFamily="66" charset="-78"/>
            </a:rPr>
            <a:t>ان حدود علم النفس واسعة جدا، وتتضمن مناهج مختلفة لدراسة العمليات العقلية والسلوك. </a:t>
          </a:r>
          <a:endParaRPr lang="en-US" sz="3600" dirty="0">
            <a:latin typeface="Arabic Typesetting" panose="03020402040406030203" pitchFamily="66" charset="-78"/>
            <a:cs typeface="Arabic Typesetting" panose="03020402040406030203" pitchFamily="66" charset="-78"/>
          </a:endParaRPr>
        </a:p>
      </dgm:t>
    </dgm:pt>
    <dgm:pt modelId="{F37AFF45-3229-40DE-A062-83AD7C2C60CA}" type="parTrans" cxnId="{4EC1B1F8-27C6-4D26-834B-E80A73B1A042}">
      <dgm:prSet/>
      <dgm:spPr/>
      <dgm:t>
        <a:bodyPr/>
        <a:lstStyle/>
        <a:p>
          <a:endParaRPr lang="en-US"/>
        </a:p>
      </dgm:t>
    </dgm:pt>
    <dgm:pt modelId="{9C963C64-029E-47DB-A953-2AACE653FB90}" type="sibTrans" cxnId="{4EC1B1F8-27C6-4D26-834B-E80A73B1A042}">
      <dgm:prSet/>
      <dgm:spPr/>
      <dgm:t>
        <a:bodyPr/>
        <a:lstStyle/>
        <a:p>
          <a:endParaRPr lang="en-US"/>
        </a:p>
      </dgm:t>
    </dgm:pt>
    <dgm:pt modelId="{9B5A27AD-CDD8-48B6-AA9F-50980302657C}">
      <dgm:prSet custT="1"/>
      <dgm:spPr/>
      <dgm:t>
        <a:bodyPr/>
        <a:lstStyle/>
        <a:p>
          <a:pPr algn="just" rtl="1"/>
          <a:r>
            <a:rPr lang="ar-IQ" sz="3600" dirty="0">
              <a:latin typeface="Arabic Typesetting" panose="03020402040406030203" pitchFamily="66" charset="-78"/>
              <a:cs typeface="Arabic Typesetting" panose="03020402040406030203" pitchFamily="66" charset="-78"/>
            </a:rPr>
            <a:t>وهناك مقولة تعبر عن ميادين الحياة المختلفة التي يمكن ان يدخلها ويتعامل معها علم النفس، تقول:</a:t>
          </a:r>
          <a:endParaRPr lang="en-US" sz="3600" dirty="0">
            <a:latin typeface="Arabic Typesetting" panose="03020402040406030203" pitchFamily="66" charset="-78"/>
            <a:cs typeface="Arabic Typesetting" panose="03020402040406030203" pitchFamily="66" charset="-78"/>
          </a:endParaRPr>
        </a:p>
      </dgm:t>
    </dgm:pt>
    <dgm:pt modelId="{200A4A35-0576-4CDA-9631-0DC69D09747F}" type="parTrans" cxnId="{526236FB-3111-4558-B935-F61A069DCE19}">
      <dgm:prSet/>
      <dgm:spPr/>
      <dgm:t>
        <a:bodyPr/>
        <a:lstStyle/>
        <a:p>
          <a:endParaRPr lang="en-US"/>
        </a:p>
      </dgm:t>
    </dgm:pt>
    <dgm:pt modelId="{45AF2D9D-604A-424D-B38C-A9C4E61B5DB6}" type="sibTrans" cxnId="{526236FB-3111-4558-B935-F61A069DCE19}">
      <dgm:prSet/>
      <dgm:spPr/>
      <dgm:t>
        <a:bodyPr/>
        <a:lstStyle/>
        <a:p>
          <a:endParaRPr lang="en-US"/>
        </a:p>
      </dgm:t>
    </dgm:pt>
    <dgm:pt modelId="{325DB25B-D2CD-4625-9FD0-A1713B3125C5}">
      <dgm:prSet custT="1"/>
      <dgm:spPr/>
      <dgm:t>
        <a:bodyPr/>
        <a:lstStyle/>
        <a:p>
          <a:pPr algn="just" rtl="1"/>
          <a:r>
            <a:rPr lang="ar-IQ" sz="3600" dirty="0">
              <a:latin typeface="Arabic Typesetting" panose="03020402040406030203" pitchFamily="66" charset="-78"/>
              <a:cs typeface="Arabic Typesetting" panose="03020402040406030203" pitchFamily="66" charset="-78"/>
            </a:rPr>
            <a:t>"حيثما يوجد إنسان، توجد حاجة الى علم النفس."</a:t>
          </a:r>
          <a:endParaRPr lang="en-US" sz="3600" dirty="0">
            <a:latin typeface="Arabic Typesetting" panose="03020402040406030203" pitchFamily="66" charset="-78"/>
            <a:cs typeface="Arabic Typesetting" panose="03020402040406030203" pitchFamily="66" charset="-78"/>
          </a:endParaRPr>
        </a:p>
      </dgm:t>
    </dgm:pt>
    <dgm:pt modelId="{20795ACC-5F2D-477F-B2A3-B1EF4AB4F6FE}" type="parTrans" cxnId="{911C5FE9-C17F-4DC2-BDF1-CDD15E17616B}">
      <dgm:prSet/>
      <dgm:spPr/>
      <dgm:t>
        <a:bodyPr/>
        <a:lstStyle/>
        <a:p>
          <a:endParaRPr lang="en-US"/>
        </a:p>
      </dgm:t>
    </dgm:pt>
    <dgm:pt modelId="{A72EE5AB-2F1B-45CA-9060-BECAD10CD67F}" type="sibTrans" cxnId="{911C5FE9-C17F-4DC2-BDF1-CDD15E17616B}">
      <dgm:prSet/>
      <dgm:spPr/>
      <dgm:t>
        <a:bodyPr/>
        <a:lstStyle/>
        <a:p>
          <a:endParaRPr lang="en-US"/>
        </a:p>
      </dgm:t>
    </dgm:pt>
    <dgm:pt modelId="{81E77D78-0E65-4D20-AEAD-98719642626C}" type="pres">
      <dgm:prSet presAssocID="{6F5FA787-7DBD-4E9E-BE8F-01BF3ABA346B}" presName="linear" presStyleCnt="0">
        <dgm:presLayoutVars>
          <dgm:animLvl val="lvl"/>
          <dgm:resizeHandles val="exact"/>
        </dgm:presLayoutVars>
      </dgm:prSet>
      <dgm:spPr/>
    </dgm:pt>
    <dgm:pt modelId="{09A8C54B-F7FC-4178-BD32-388198ADED00}" type="pres">
      <dgm:prSet presAssocID="{D325E131-0AE9-499F-AC2E-5D4BC93DA9C7}" presName="parentText" presStyleLbl="node1" presStyleIdx="0" presStyleCnt="3">
        <dgm:presLayoutVars>
          <dgm:chMax val="0"/>
          <dgm:bulletEnabled val="1"/>
        </dgm:presLayoutVars>
      </dgm:prSet>
      <dgm:spPr/>
    </dgm:pt>
    <dgm:pt modelId="{0A9451A0-CF8C-441E-B22E-012DA4F22470}" type="pres">
      <dgm:prSet presAssocID="{9C963C64-029E-47DB-A953-2AACE653FB90}" presName="spacer" presStyleCnt="0"/>
      <dgm:spPr/>
    </dgm:pt>
    <dgm:pt modelId="{277E103D-C3F1-427C-B74D-C496F3186013}" type="pres">
      <dgm:prSet presAssocID="{9B5A27AD-CDD8-48B6-AA9F-50980302657C}" presName="parentText" presStyleLbl="node1" presStyleIdx="1" presStyleCnt="3">
        <dgm:presLayoutVars>
          <dgm:chMax val="0"/>
          <dgm:bulletEnabled val="1"/>
        </dgm:presLayoutVars>
      </dgm:prSet>
      <dgm:spPr/>
    </dgm:pt>
    <dgm:pt modelId="{755C7DBC-799D-4E0A-824F-E25F47D8A862}" type="pres">
      <dgm:prSet presAssocID="{45AF2D9D-604A-424D-B38C-A9C4E61B5DB6}" presName="spacer" presStyleCnt="0"/>
      <dgm:spPr/>
    </dgm:pt>
    <dgm:pt modelId="{581A671F-EA15-4392-A758-2BF701755452}" type="pres">
      <dgm:prSet presAssocID="{325DB25B-D2CD-4625-9FD0-A1713B3125C5}" presName="parentText" presStyleLbl="node1" presStyleIdx="2" presStyleCnt="3">
        <dgm:presLayoutVars>
          <dgm:chMax val="0"/>
          <dgm:bulletEnabled val="1"/>
        </dgm:presLayoutVars>
      </dgm:prSet>
      <dgm:spPr/>
    </dgm:pt>
  </dgm:ptLst>
  <dgm:cxnLst>
    <dgm:cxn modelId="{E3E17901-AEC8-4F67-B4D4-3E3F5CB06DD4}" type="presOf" srcId="{9B5A27AD-CDD8-48B6-AA9F-50980302657C}" destId="{277E103D-C3F1-427C-B74D-C496F3186013}" srcOrd="0" destOrd="0" presId="urn:microsoft.com/office/officeart/2005/8/layout/vList2"/>
    <dgm:cxn modelId="{DE3AB221-62F5-4D6E-81B5-105D5E26A318}" type="presOf" srcId="{D325E131-0AE9-499F-AC2E-5D4BC93DA9C7}" destId="{09A8C54B-F7FC-4178-BD32-388198ADED00}" srcOrd="0" destOrd="0" presId="urn:microsoft.com/office/officeart/2005/8/layout/vList2"/>
    <dgm:cxn modelId="{FAF88664-3451-4881-A107-E9DC2FEF5E33}" type="presOf" srcId="{325DB25B-D2CD-4625-9FD0-A1713B3125C5}" destId="{581A671F-EA15-4392-A758-2BF701755452}" srcOrd="0" destOrd="0" presId="urn:microsoft.com/office/officeart/2005/8/layout/vList2"/>
    <dgm:cxn modelId="{911C5FE9-C17F-4DC2-BDF1-CDD15E17616B}" srcId="{6F5FA787-7DBD-4E9E-BE8F-01BF3ABA346B}" destId="{325DB25B-D2CD-4625-9FD0-A1713B3125C5}" srcOrd="2" destOrd="0" parTransId="{20795ACC-5F2D-477F-B2A3-B1EF4AB4F6FE}" sibTransId="{A72EE5AB-2F1B-45CA-9060-BECAD10CD67F}"/>
    <dgm:cxn modelId="{0785ECEB-0323-4F81-96BE-C177260DEC84}" type="presOf" srcId="{6F5FA787-7DBD-4E9E-BE8F-01BF3ABA346B}" destId="{81E77D78-0E65-4D20-AEAD-98719642626C}" srcOrd="0" destOrd="0" presId="urn:microsoft.com/office/officeart/2005/8/layout/vList2"/>
    <dgm:cxn modelId="{4EC1B1F8-27C6-4D26-834B-E80A73B1A042}" srcId="{6F5FA787-7DBD-4E9E-BE8F-01BF3ABA346B}" destId="{D325E131-0AE9-499F-AC2E-5D4BC93DA9C7}" srcOrd="0" destOrd="0" parTransId="{F37AFF45-3229-40DE-A062-83AD7C2C60CA}" sibTransId="{9C963C64-029E-47DB-A953-2AACE653FB90}"/>
    <dgm:cxn modelId="{526236FB-3111-4558-B935-F61A069DCE19}" srcId="{6F5FA787-7DBD-4E9E-BE8F-01BF3ABA346B}" destId="{9B5A27AD-CDD8-48B6-AA9F-50980302657C}" srcOrd="1" destOrd="0" parTransId="{200A4A35-0576-4CDA-9631-0DC69D09747F}" sibTransId="{45AF2D9D-604A-424D-B38C-A9C4E61B5DB6}"/>
    <dgm:cxn modelId="{9EC388A8-C33B-4273-8F27-61925578C8DE}" type="presParOf" srcId="{81E77D78-0E65-4D20-AEAD-98719642626C}" destId="{09A8C54B-F7FC-4178-BD32-388198ADED00}" srcOrd="0" destOrd="0" presId="urn:microsoft.com/office/officeart/2005/8/layout/vList2"/>
    <dgm:cxn modelId="{694C9701-DDCD-4C04-A933-14BBF5DB4DE0}" type="presParOf" srcId="{81E77D78-0E65-4D20-AEAD-98719642626C}" destId="{0A9451A0-CF8C-441E-B22E-012DA4F22470}" srcOrd="1" destOrd="0" presId="urn:microsoft.com/office/officeart/2005/8/layout/vList2"/>
    <dgm:cxn modelId="{95B4C61D-D67D-4BBC-B6FD-2572AA29D9C8}" type="presParOf" srcId="{81E77D78-0E65-4D20-AEAD-98719642626C}" destId="{277E103D-C3F1-427C-B74D-C496F3186013}" srcOrd="2" destOrd="0" presId="urn:microsoft.com/office/officeart/2005/8/layout/vList2"/>
    <dgm:cxn modelId="{229E8949-7EC9-4B19-935F-F74CD6CB5A6E}" type="presParOf" srcId="{81E77D78-0E65-4D20-AEAD-98719642626C}" destId="{755C7DBC-799D-4E0A-824F-E25F47D8A862}" srcOrd="3" destOrd="0" presId="urn:microsoft.com/office/officeart/2005/8/layout/vList2"/>
    <dgm:cxn modelId="{3F7AA6DA-1E72-4573-86CB-45B26D436FFC}" type="presParOf" srcId="{81E77D78-0E65-4D20-AEAD-98719642626C}" destId="{581A671F-EA15-4392-A758-2BF70175545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8C54B-F7FC-4178-BD32-388198ADED00}">
      <dsp:nvSpPr>
        <dsp:cNvPr id="0" name=""/>
        <dsp:cNvSpPr/>
      </dsp:nvSpPr>
      <dsp:spPr>
        <a:xfrm>
          <a:off x="0" y="391839"/>
          <a:ext cx="6832212" cy="136890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just" defTabSz="1600200" rtl="1">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ان حدود علم النفس واسعة جدا، وتتضمن مناهج مختلفة لدراسة العمليات العقلية والسلوك. </a:t>
          </a:r>
          <a:endParaRPr lang="en-US" sz="3600" kern="1200" dirty="0">
            <a:latin typeface="Arabic Typesetting" panose="03020402040406030203" pitchFamily="66" charset="-78"/>
            <a:cs typeface="Arabic Typesetting" panose="03020402040406030203" pitchFamily="66" charset="-78"/>
          </a:endParaRPr>
        </a:p>
      </dsp:txBody>
      <dsp:txXfrm>
        <a:off x="66824" y="458663"/>
        <a:ext cx="6698564" cy="1235252"/>
      </dsp:txXfrm>
    </dsp:sp>
    <dsp:sp modelId="{277E103D-C3F1-427C-B74D-C496F3186013}">
      <dsp:nvSpPr>
        <dsp:cNvPr id="0" name=""/>
        <dsp:cNvSpPr/>
      </dsp:nvSpPr>
      <dsp:spPr>
        <a:xfrm>
          <a:off x="0" y="1947939"/>
          <a:ext cx="6832212" cy="136890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just" defTabSz="1600200" rtl="1">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وهناك مقولة تعبر عن ميادين الحياة المختلفة التي يمكن ان يدخلها ويتعامل معها علم النفس، تقول:</a:t>
          </a:r>
          <a:endParaRPr lang="en-US" sz="3600" kern="1200" dirty="0">
            <a:latin typeface="Arabic Typesetting" panose="03020402040406030203" pitchFamily="66" charset="-78"/>
            <a:cs typeface="Arabic Typesetting" panose="03020402040406030203" pitchFamily="66" charset="-78"/>
          </a:endParaRPr>
        </a:p>
      </dsp:txBody>
      <dsp:txXfrm>
        <a:off x="66824" y="2014763"/>
        <a:ext cx="6698564" cy="1235252"/>
      </dsp:txXfrm>
    </dsp:sp>
    <dsp:sp modelId="{581A671F-EA15-4392-A758-2BF701755452}">
      <dsp:nvSpPr>
        <dsp:cNvPr id="0" name=""/>
        <dsp:cNvSpPr/>
      </dsp:nvSpPr>
      <dsp:spPr>
        <a:xfrm>
          <a:off x="0" y="3504039"/>
          <a:ext cx="6832212" cy="136890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just" defTabSz="1600200" rtl="1">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"حيثما يوجد إنسان، توجد حاجة الى علم النفس."</a:t>
          </a:r>
          <a:endParaRPr lang="en-US" sz="3600" kern="1200" dirty="0">
            <a:latin typeface="Arabic Typesetting" panose="03020402040406030203" pitchFamily="66" charset="-78"/>
            <a:cs typeface="Arabic Typesetting" panose="03020402040406030203" pitchFamily="66" charset="-78"/>
          </a:endParaRPr>
        </a:p>
      </dsp:txBody>
      <dsp:txXfrm>
        <a:off x="66824" y="3570863"/>
        <a:ext cx="6698564" cy="12352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290051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128578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6D3ED9-E7F9-4D4D-8A8D-A6D78301DD7D}"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482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BB4A8E4-A8F1-4FF5-B19E-5F8A74DD2EB2}" type="datetimeFigureOut">
              <a:rPr lang="ar-IQ" smtClean="0"/>
              <a:t>28/02/1443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3914295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BB4A8E4-A8F1-4FF5-B19E-5F8A74DD2EB2}" type="datetimeFigureOut">
              <a:rPr lang="ar-IQ" smtClean="0"/>
              <a:t>28/02/1443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6D3ED9-E7F9-4D4D-8A8D-A6D78301DD7D}"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7914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BB4A8E4-A8F1-4FF5-B19E-5F8A74DD2EB2}" type="datetimeFigureOut">
              <a:rPr lang="ar-IQ" smtClean="0"/>
              <a:t>28/02/1443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3838012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1580762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232506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3942058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B4A8E4-A8F1-4FF5-B19E-5F8A74DD2EB2}" type="datetimeFigureOut">
              <a:rPr lang="ar-IQ" smtClean="0"/>
              <a:t>28/02/1443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138762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B4A8E4-A8F1-4FF5-B19E-5F8A74DD2EB2}" type="datetimeFigureOut">
              <a:rPr lang="ar-IQ" smtClean="0"/>
              <a:t>28/02/1443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308842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B4A8E4-A8F1-4FF5-B19E-5F8A74DD2EB2}" type="datetimeFigureOut">
              <a:rPr lang="ar-IQ" smtClean="0"/>
              <a:t>28/02/1443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157855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B4A8E4-A8F1-4FF5-B19E-5F8A74DD2EB2}" type="datetimeFigureOut">
              <a:rPr lang="ar-IQ" smtClean="0"/>
              <a:t>28/02/1443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165065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4A8E4-A8F1-4FF5-B19E-5F8A74DD2EB2}" type="datetimeFigureOut">
              <a:rPr lang="ar-IQ" smtClean="0"/>
              <a:t>28/02/1443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321584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BB4A8E4-A8F1-4FF5-B19E-5F8A74DD2EB2}" type="datetimeFigureOut">
              <a:rPr lang="ar-IQ" smtClean="0"/>
              <a:t>28/02/1443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154734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BB4A8E4-A8F1-4FF5-B19E-5F8A74DD2EB2}" type="datetimeFigureOut">
              <a:rPr lang="ar-IQ" smtClean="0"/>
              <a:t>28/02/1443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6D3ED9-E7F9-4D4D-8A8D-A6D78301DD7D}" type="slidenum">
              <a:rPr lang="ar-IQ" smtClean="0"/>
              <a:t>‹#›</a:t>
            </a:fld>
            <a:endParaRPr lang="ar-IQ"/>
          </a:p>
        </p:txBody>
      </p:sp>
    </p:spTree>
    <p:extLst>
      <p:ext uri="{BB962C8B-B14F-4D97-AF65-F5344CB8AC3E}">
        <p14:creationId xmlns:p14="http://schemas.microsoft.com/office/powerpoint/2010/main" val="745986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B4A8E4-A8F1-4FF5-B19E-5F8A74DD2EB2}" type="datetimeFigureOut">
              <a:rPr lang="ar-IQ" smtClean="0"/>
              <a:t>28/02/1443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6D3ED9-E7F9-4D4D-8A8D-A6D78301DD7D}" type="slidenum">
              <a:rPr lang="ar-IQ" smtClean="0"/>
              <a:t>‹#›</a:t>
            </a:fld>
            <a:endParaRPr lang="ar-IQ"/>
          </a:p>
        </p:txBody>
      </p:sp>
    </p:spTree>
    <p:extLst>
      <p:ext uri="{BB962C8B-B14F-4D97-AF65-F5344CB8AC3E}">
        <p14:creationId xmlns:p14="http://schemas.microsoft.com/office/powerpoint/2010/main" val="2618345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F:\wiki\Ag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Trait_theor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Extraversion" TargetMode="External"/><Relationship Id="rId7"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Psychoticism" TargetMode="External"/><Relationship Id="rId2"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Hans_Eysenck" TargetMode="External"/><Relationship Id="rId1" Type="http://schemas.openxmlformats.org/officeDocument/2006/relationships/slideLayout" Target="../slideLayouts/slideLayout2.xml"/><Relationship Id="rId6"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Emotion" TargetMode="External"/><Relationship Id="rId5"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Neuroticism" TargetMode="External"/><Relationship Id="rId4"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Introversio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Persuasion" TargetMode="External"/><Relationship Id="rId2"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Conformity_(psychology)" TargetMode="External"/><Relationship Id="rId1" Type="http://schemas.openxmlformats.org/officeDocument/2006/relationships/slideLayout" Target="../slideLayouts/slideLayout2.xml"/><Relationship Id="rId4"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Social_cognitio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apa.org/about/divi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Behavioral_neuroscience" TargetMode="External"/><Relationship Id="rId2"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Central_nervous_system" TargetMode="External"/><Relationship Id="rId1" Type="http://schemas.openxmlformats.org/officeDocument/2006/relationships/slideLayout" Target="../slideLayouts/slideLayout2.xml"/><Relationship Id="rId4" Type="http://schemas.openxmlformats.org/officeDocument/2006/relationships/hyperlink" Target="file:///E:\hp\Dr.Rifaat\&#1582;&#1575;&#1589;%20&#1576;&#1575;&#1604;&#1603;&#1604;&#1610;&#1577;\&#1576;&#1610;&#1575;&#1606;&#1575;&#1578;%20&#1582;&#1575;&#1589;&#1577;%20&#1576;&#1575;&#1604;&#1602;&#1587;&#1605;\&#1605;&#1601;&#1585;&#1583;&#1575;&#1578;%20&#1602;&#1587;&#1605;%20&#1575;&#1604;&#1578;&#1585;&#1576;&#1610;&#1577;%20&#1608;&#1593;&#1604;&#1605;%20&#1575;&#1604;&#1606;&#1601;&#1587;\&#1575;&#1604;&#1605;&#1583;&#1582;&#1604;%20&#1575;&#1604;&#1609;%20&#1593;&#1604;&#1605;%20&#1575;&#1604;&#1606;&#1601;&#1587;%20&#1575;&#1604;&#1593;&#1575;&#1605;\&#1575;&#1604;&#1605;&#1604;&#1586;&#1605;&#1577;%20&#1593;&#1604;&#1609;%20&#1588;&#1603;&#1604;%20&#1605;&#1581;&#1575;&#1590;&#1585;&#1575;&#1578;\&#1576;&#1575;&#1608;&#1585;%20&#1576;&#1608;&#1610;&#1606;&#1578;\wiki\Neuropsycholog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40279" y="967417"/>
            <a:ext cx="3778870" cy="3943250"/>
          </a:xfrm>
        </p:spPr>
        <p:txBody>
          <a:bodyPr>
            <a:normAutofit/>
          </a:bodyPr>
          <a:lstStyle/>
          <a:p>
            <a:pPr rtl="1"/>
            <a:r>
              <a:rPr lang="ar-IQ" sz="4000" b="1" dirty="0">
                <a:solidFill>
                  <a:srgbClr val="FEFFFF"/>
                </a:solidFill>
                <a:latin typeface="Arabic Typesetting" panose="03020402040406030203" pitchFamily="66" charset="-78"/>
                <a:cs typeface="Arabic Typesetting" panose="03020402040406030203" pitchFamily="66" charset="-78"/>
              </a:rPr>
              <a:t>حدود علم النفس (الميادين)  </a:t>
            </a:r>
            <a:br>
              <a:rPr lang="ar-IQ" sz="4000" b="1" dirty="0">
                <a:solidFill>
                  <a:srgbClr val="FEFFFF"/>
                </a:solidFill>
                <a:latin typeface="Arabic Typesetting" panose="03020402040406030203" pitchFamily="66" charset="-78"/>
                <a:cs typeface="Arabic Typesetting" panose="03020402040406030203" pitchFamily="66" charset="-78"/>
              </a:rPr>
            </a:br>
            <a:r>
              <a:rPr lang="en-US" sz="4000" b="1" dirty="0">
                <a:solidFill>
                  <a:srgbClr val="FEFFFF"/>
                </a:solidFill>
                <a:latin typeface="Arabic Typesetting" panose="03020402040406030203" pitchFamily="66" charset="-78"/>
                <a:cs typeface="Arabic Typesetting" panose="03020402040406030203" pitchFamily="66" charset="-78"/>
              </a:rPr>
              <a:t>Scope of psychology </a:t>
            </a:r>
            <a:br>
              <a:rPr lang="en-US" sz="4000" dirty="0">
                <a:solidFill>
                  <a:srgbClr val="FEFFFF"/>
                </a:solidFill>
                <a:latin typeface="Arabic Typesetting" panose="03020402040406030203" pitchFamily="66" charset="-78"/>
                <a:cs typeface="Arabic Typesetting" panose="03020402040406030203" pitchFamily="66" charset="-78"/>
              </a:rPr>
            </a:br>
            <a:endParaRPr lang="ar-IQ" sz="4000" dirty="0">
              <a:solidFill>
                <a:srgbClr val="FEFFFF"/>
              </a:solidFill>
              <a:latin typeface="Arabic Typesetting" panose="03020402040406030203" pitchFamily="66" charset="-78"/>
              <a:cs typeface="Arabic Typesetting" panose="03020402040406030203" pitchFamily="66" charset="-78"/>
            </a:endParaRPr>
          </a:p>
        </p:txBody>
      </p:sp>
      <p:sp>
        <p:nvSpPr>
          <p:cNvPr id="13"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Graphic 5" descr="Error">
            <a:extLst>
              <a:ext uri="{FF2B5EF4-FFF2-40B4-BE49-F238E27FC236}">
                <a16:creationId xmlns:a16="http://schemas.microsoft.com/office/drawing/2014/main" id="{27E218B5-DEF1-42F8-8338-CC87E4CE3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4182808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
        <p:nvSpPr>
          <p:cNvPr id="5" name="Rectangle 4"/>
          <p:cNvSpPr/>
          <p:nvPr/>
        </p:nvSpPr>
        <p:spPr>
          <a:xfrm>
            <a:off x="6751529" y="150312"/>
            <a:ext cx="5248405" cy="1189973"/>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IQ" sz="2000" b="1" dirty="0"/>
              <a:t>العمليـــــات النفسية والعقلية وموقعها في الدماغ بحسب علم نفس الاعصاب المعرفي</a:t>
            </a:r>
          </a:p>
        </p:txBody>
      </p:sp>
      <p:sp>
        <p:nvSpPr>
          <p:cNvPr id="6" name="Rectangle 5"/>
          <p:cNvSpPr/>
          <p:nvPr/>
        </p:nvSpPr>
        <p:spPr>
          <a:xfrm>
            <a:off x="3450921" y="369518"/>
            <a:ext cx="2179528" cy="47598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dirty="0"/>
              <a:t>إنتاج الكلمات (اللغة)</a:t>
            </a:r>
          </a:p>
        </p:txBody>
      </p:sp>
      <p:sp>
        <p:nvSpPr>
          <p:cNvPr id="7" name="Rounded Rectangle 6"/>
          <p:cNvSpPr/>
          <p:nvPr/>
        </p:nvSpPr>
        <p:spPr>
          <a:xfrm>
            <a:off x="206679" y="1534438"/>
            <a:ext cx="2229633" cy="7265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التخطيط وحل المشكلات</a:t>
            </a:r>
          </a:p>
        </p:txBody>
      </p:sp>
      <p:sp>
        <p:nvSpPr>
          <p:cNvPr id="8" name="Rounded Rectangle 7"/>
          <p:cNvSpPr/>
          <p:nvPr/>
        </p:nvSpPr>
        <p:spPr>
          <a:xfrm>
            <a:off x="407096" y="5079304"/>
            <a:ext cx="2498942" cy="776614"/>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IQ" dirty="0"/>
              <a:t>التحكم بالسلوك الإنفعالي</a:t>
            </a:r>
          </a:p>
        </p:txBody>
      </p:sp>
      <p:sp>
        <p:nvSpPr>
          <p:cNvPr id="9" name="Rounded Rectangle 8"/>
          <p:cNvSpPr/>
          <p:nvPr/>
        </p:nvSpPr>
        <p:spPr>
          <a:xfrm>
            <a:off x="5010411" y="5592870"/>
            <a:ext cx="1822537" cy="983293"/>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IQ" dirty="0"/>
              <a:t>الذكريات الإنفعالية (غير المرئية)</a:t>
            </a:r>
          </a:p>
        </p:txBody>
      </p:sp>
      <p:sp>
        <p:nvSpPr>
          <p:cNvPr id="10" name="Rounded Rectangle 9"/>
          <p:cNvSpPr/>
          <p:nvPr/>
        </p:nvSpPr>
        <p:spPr>
          <a:xfrm>
            <a:off x="9288050" y="4390373"/>
            <a:ext cx="2642992" cy="638827"/>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dirty="0"/>
              <a:t>فهم الكلمات</a:t>
            </a:r>
          </a:p>
        </p:txBody>
      </p:sp>
      <p:sp>
        <p:nvSpPr>
          <p:cNvPr id="11" name="Rounded Rectangle 10"/>
          <p:cNvSpPr/>
          <p:nvPr/>
        </p:nvSpPr>
        <p:spPr>
          <a:xfrm>
            <a:off x="9970718" y="2880986"/>
            <a:ext cx="1365337" cy="538619"/>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الإبصار</a:t>
            </a:r>
          </a:p>
        </p:txBody>
      </p:sp>
    </p:spTree>
    <p:extLst>
      <p:ext uri="{BB962C8B-B14F-4D97-AF65-F5344CB8AC3E}">
        <p14:creationId xmlns:p14="http://schemas.microsoft.com/office/powerpoint/2010/main" val="2109302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561572"/>
            <a:ext cx="8915400" cy="3349649"/>
          </a:xfrm>
        </p:spPr>
        <p:txBody>
          <a:bodyPr>
            <a:noAutofit/>
          </a:bodyPr>
          <a:lstStyle/>
          <a:p>
            <a:pPr algn="just"/>
            <a:r>
              <a:rPr lang="ar-IQ" sz="3600" b="1" dirty="0">
                <a:latin typeface="Arabic Typesetting" panose="03020402040406030203" pitchFamily="66" charset="-78"/>
                <a:cs typeface="Arabic Typesetting" panose="03020402040406030203" pitchFamily="66" charset="-78"/>
              </a:rPr>
              <a:t>علم النفس المعرفي </a:t>
            </a:r>
            <a:r>
              <a:rPr lang="en-US" sz="3600" b="1" dirty="0">
                <a:latin typeface="Arabic Typesetting" panose="03020402040406030203" pitchFamily="66" charset="-78"/>
                <a:cs typeface="Arabic Typesetting" panose="03020402040406030203" pitchFamily="66" charset="-78"/>
              </a:rPr>
              <a:t>Cognitive Psychology</a:t>
            </a:r>
          </a:p>
          <a:p>
            <a:pPr marL="0" indent="0" algn="just">
              <a:buNone/>
            </a:pP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ان طبيعة التفكير تعتبر إحدى بؤر اهتمام علم النفس. ويدرس علم النفس المعرفي الإدراك  </a:t>
            </a:r>
            <a:r>
              <a:rPr lang="en-US" sz="3600" dirty="0">
                <a:latin typeface="Arabic Typesetting" panose="03020402040406030203" pitchFamily="66" charset="-78"/>
                <a:cs typeface="Arabic Typesetting" panose="03020402040406030203" pitchFamily="66" charset="-78"/>
              </a:rPr>
              <a:t>cognition، </a:t>
            </a:r>
            <a:r>
              <a:rPr lang="ar-IQ" sz="3600" dirty="0">
                <a:latin typeface="Arabic Typesetting" panose="03020402040406030203" pitchFamily="66" charset="-78"/>
                <a:cs typeface="Arabic Typesetting" panose="03020402040406030203" pitchFamily="66" charset="-78"/>
              </a:rPr>
              <a:t>والعمليات العقلية المتضمنة في السلوك. ويستخدم في هذا العلم مبدأ تحليل المعلومات  </a:t>
            </a:r>
            <a:r>
              <a:rPr lang="en-US" sz="3600" dirty="0">
                <a:latin typeface="Arabic Typesetting" panose="03020402040406030203" pitchFamily="66" charset="-78"/>
                <a:cs typeface="Arabic Typesetting" panose="03020402040406030203" pitchFamily="66" charset="-78"/>
              </a:rPr>
              <a:t>information processing ، </a:t>
            </a:r>
            <a:r>
              <a:rPr lang="ar-IQ" sz="3600" dirty="0">
                <a:latin typeface="Arabic Typesetting" panose="03020402040406030203" pitchFamily="66" charset="-78"/>
                <a:cs typeface="Arabic Typesetting" panose="03020402040406030203" pitchFamily="66" charset="-78"/>
              </a:rPr>
              <a:t>كإطار عمل لفهم العقل. ومن الموضوعات التي يهتم بدراستها هذا العلم الإدراك، والتعلم، وحل المشكلات، والذاكرة، والانتباه، واللغة، والعواطف والانفعالات. </a:t>
            </a:r>
          </a:p>
        </p:txBody>
      </p:sp>
    </p:spTree>
    <p:extLst>
      <p:ext uri="{BB962C8B-B14F-4D97-AF65-F5344CB8AC3E}">
        <p14:creationId xmlns:p14="http://schemas.microsoft.com/office/powerpoint/2010/main" val="2353795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a:solidFill>
            <a:srgbClr val="FFFF00">
              <a:alpha val="40000"/>
            </a:srgbClr>
          </a:solidFill>
        </p:spPr>
      </p:pic>
      <p:sp>
        <p:nvSpPr>
          <p:cNvPr id="5" name="Flowchart: Connector 4"/>
          <p:cNvSpPr/>
          <p:nvPr/>
        </p:nvSpPr>
        <p:spPr>
          <a:xfrm>
            <a:off x="4639733" y="2362201"/>
            <a:ext cx="2489200" cy="2260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علم النفس المعرفي</a:t>
            </a:r>
          </a:p>
        </p:txBody>
      </p:sp>
      <p:sp>
        <p:nvSpPr>
          <p:cNvPr id="6" name="Rectangle 5"/>
          <p:cNvSpPr/>
          <p:nvPr/>
        </p:nvSpPr>
        <p:spPr>
          <a:xfrm>
            <a:off x="4191001" y="279400"/>
            <a:ext cx="3327400" cy="11430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dirty="0"/>
              <a:t>الذكاء الإنساني</a:t>
            </a:r>
          </a:p>
        </p:txBody>
      </p:sp>
      <p:sp>
        <p:nvSpPr>
          <p:cNvPr id="7" name="Rectangle 6"/>
          <p:cNvSpPr/>
          <p:nvPr/>
        </p:nvSpPr>
        <p:spPr>
          <a:xfrm>
            <a:off x="7840133" y="1591733"/>
            <a:ext cx="3378200" cy="1185334"/>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ar-IQ" dirty="0"/>
              <a:t>اللغــــــــــــــة</a:t>
            </a:r>
          </a:p>
        </p:txBody>
      </p:sp>
      <p:sp>
        <p:nvSpPr>
          <p:cNvPr id="8" name="Rectangle 7"/>
          <p:cNvSpPr/>
          <p:nvPr/>
        </p:nvSpPr>
        <p:spPr>
          <a:xfrm>
            <a:off x="7840134" y="3996267"/>
            <a:ext cx="3344334" cy="1193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dirty="0"/>
              <a:t>التفكير وحل المشكلات</a:t>
            </a:r>
          </a:p>
        </p:txBody>
      </p:sp>
      <p:sp>
        <p:nvSpPr>
          <p:cNvPr id="9" name="Rectangle 8"/>
          <p:cNvSpPr/>
          <p:nvPr/>
        </p:nvSpPr>
        <p:spPr>
          <a:xfrm>
            <a:off x="4191001" y="5359401"/>
            <a:ext cx="3361266" cy="12022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dirty="0"/>
              <a:t>الـــــــذاكرة</a:t>
            </a:r>
          </a:p>
        </p:txBody>
      </p:sp>
      <p:sp>
        <p:nvSpPr>
          <p:cNvPr id="10" name="Rectangle 9"/>
          <p:cNvSpPr/>
          <p:nvPr/>
        </p:nvSpPr>
        <p:spPr>
          <a:xfrm>
            <a:off x="660401" y="1591733"/>
            <a:ext cx="3352800" cy="11853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a:t>الإدراك</a:t>
            </a:r>
          </a:p>
        </p:txBody>
      </p:sp>
      <p:sp>
        <p:nvSpPr>
          <p:cNvPr id="11" name="Rectangle 10"/>
          <p:cNvSpPr/>
          <p:nvPr/>
        </p:nvSpPr>
        <p:spPr>
          <a:xfrm>
            <a:off x="660401" y="3996267"/>
            <a:ext cx="3352800" cy="1193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rtl="1"/>
            <a:r>
              <a:rPr lang="ar-IQ" dirty="0"/>
              <a:t>الإنتبـــــــاه</a:t>
            </a:r>
            <a:endParaRPr lang="en-US" dirty="0"/>
          </a:p>
        </p:txBody>
      </p:sp>
    </p:spTree>
    <p:extLst>
      <p:ext uri="{BB962C8B-B14F-4D97-AF65-F5344CB8AC3E}">
        <p14:creationId xmlns:p14="http://schemas.microsoft.com/office/powerpoint/2010/main" val="1568752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879600"/>
            <a:ext cx="8915400" cy="4031622"/>
          </a:xfrm>
        </p:spPr>
        <p:txBody>
          <a:bodyPr>
            <a:noAutofit/>
          </a:bodyPr>
          <a:lstStyle/>
          <a:p>
            <a:pPr lvl="0"/>
            <a:r>
              <a:rPr lang="ar-IQ" sz="3600" b="1" dirty="0">
                <a:latin typeface="Arabic Typesetting" panose="03020402040406030203" pitchFamily="66" charset="-78"/>
                <a:cs typeface="Arabic Typesetting" panose="03020402040406030203" pitchFamily="66" charset="-78"/>
              </a:rPr>
              <a:t>علم نفس النمو: </a:t>
            </a:r>
          </a:p>
          <a:p>
            <a:pPr marL="0" lvl="0" indent="0">
              <a:buNone/>
            </a:pPr>
            <a:r>
              <a:rPr lang="ar-IQ" sz="3600" dirty="0">
                <a:latin typeface="Arabic Typesetting" panose="03020402040406030203" pitchFamily="66" charset="-78"/>
                <a:cs typeface="Arabic Typesetting" panose="03020402040406030203" pitchFamily="66" charset="-78"/>
              </a:rPr>
              <a:t>التركيز الأساس هنا ينصب على التطور الإنساني عبر دورة الحياة </a:t>
            </a:r>
            <a:r>
              <a:rPr lang="en-US" sz="3600" dirty="0">
                <a:latin typeface="Arabic Typesetting" panose="03020402040406030203" pitchFamily="66" charset="-78"/>
                <a:cs typeface="Arabic Typesetting" panose="03020402040406030203" pitchFamily="66" charset="-78"/>
              </a:rPr>
              <a:t>life span </a:t>
            </a:r>
            <a:r>
              <a:rPr lang="ar-SA" sz="3600" dirty="0">
                <a:latin typeface="Arabic Typesetting" panose="03020402040406030203" pitchFamily="66" charset="-78"/>
                <a:cs typeface="Arabic Typesetting" panose="03020402040406030203" pitchFamily="66" charset="-78"/>
              </a:rPr>
              <a:t>، لهذا يسعى علم النفس الارتقائي إلى فهم الكيفية التي يبدأ بها الإنسان بفهم، وإدراك، والتصرف في هذا العالم، وكيف تتغير هذه الوظائف عبر الزمن. وهذا يستدعي أيضا التركيز على عملية ارتقاء الجوانب العقلية، والذهنية، والعصبية، و الاجتماعية، والأخلاقية. </a:t>
            </a: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1723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79B83D-705F-4F71-82EB-980A0057E312}"/>
              </a:ext>
            </a:extLst>
          </p:cNvPr>
          <p:cNvSpPr>
            <a:spLocks noGrp="1"/>
          </p:cNvSpPr>
          <p:nvPr>
            <p:ph idx="1"/>
          </p:nvPr>
        </p:nvSpPr>
        <p:spPr/>
        <p:txBody>
          <a:bodyPr>
            <a:noAutofit/>
          </a:bodyPr>
          <a:lstStyle/>
          <a:p>
            <a:pPr algn="just"/>
            <a:r>
              <a:rPr lang="ar-SA" sz="3600" dirty="0">
                <a:latin typeface="Arabic Typesetting" panose="03020402040406030203" pitchFamily="66" charset="-78"/>
                <a:cs typeface="Arabic Typesetting" panose="03020402040406030203" pitchFamily="66" charset="-78"/>
              </a:rPr>
              <a:t>ويستخدم الباحثون الذين يدرسون الأطفال عدد من مناهج البحث المبتكرة اما بملاحظة الاطفال ضمن الوضعية الطبيعية أو من خلال إشراكهم ضمن مهام تجريبية. هذه المهام غالبا تكون مصممة لكي تحتوي على العاب محببة للأطفال إلى جانب كونها ذات فائدة علمية، كما يبتكر العلماء أيضا مناهج ذكية لدراسة العمليات العقلية للأطفال الرضع.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1735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8A28F3-8CC8-4C0C-B5ED-7EA1C82C8526}"/>
              </a:ext>
            </a:extLst>
          </p:cNvPr>
          <p:cNvSpPr>
            <a:spLocks noGrp="1"/>
          </p:cNvSpPr>
          <p:nvPr>
            <p:ph idx="1"/>
          </p:nvPr>
        </p:nvSpPr>
        <p:spPr/>
        <p:txBody>
          <a:bodyPr>
            <a:normAutofit/>
          </a:bodyPr>
          <a:lstStyle/>
          <a:p>
            <a:pPr marL="0" indent="0" algn="just">
              <a:buNone/>
            </a:pPr>
            <a:r>
              <a:rPr lang="ar-SA" sz="3600" dirty="0">
                <a:latin typeface="Arabic Typesetting" panose="03020402040406030203" pitchFamily="66" charset="-78"/>
                <a:cs typeface="Arabic Typesetting" panose="03020402040406030203" pitchFamily="66" charset="-78"/>
              </a:rPr>
              <a:t>وبالإضافة إلى دراسة الأطفال، فان علماء نفس الارتقاء يدرسون أيضا مراحل النضج </a:t>
            </a:r>
            <a:r>
              <a:rPr lang="en-US" sz="3600" dirty="0">
                <a:latin typeface="Arabic Typesetting" panose="03020402040406030203" pitchFamily="66" charset="-78"/>
                <a:cs typeface="Arabic Typesetting" panose="03020402040406030203" pitchFamily="66" charset="-78"/>
                <a:hlinkClick r:id="rId2" action="ppaction://hlinkfile"/>
              </a:rPr>
              <a:t>aging</a:t>
            </a:r>
            <a:r>
              <a:rPr lang="ar-SA" sz="3600" dirty="0">
                <a:latin typeface="Arabic Typesetting" panose="03020402040406030203" pitchFamily="66" charset="-78"/>
                <a:cs typeface="Arabic Typesetting" panose="03020402040406030203" pitchFamily="66" charset="-78"/>
              </a:rPr>
              <a:t> والعمليات عبر دورة حياة الإنسان، وخصوصا خلال فترات التغيير السريع (كما في مرحلتي المراهقة والشيخوخة).</a:t>
            </a:r>
            <a:endParaRPr lang="en-US" sz="3600" dirty="0"/>
          </a:p>
        </p:txBody>
      </p:sp>
    </p:spTree>
    <p:extLst>
      <p:ext uri="{BB962C8B-B14F-4D97-AF65-F5344CB8AC3E}">
        <p14:creationId xmlns:p14="http://schemas.microsoft.com/office/powerpoint/2010/main" val="207478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92200"/>
            <a:ext cx="8915400" cy="4819022"/>
          </a:xfrm>
        </p:spPr>
        <p:txBody>
          <a:bodyPr>
            <a:noAutofit/>
          </a:bodyPr>
          <a:lstStyle/>
          <a:p>
            <a:pPr lvl="0" algn="just"/>
            <a:r>
              <a:rPr lang="ar-SA" sz="3600" b="1" dirty="0">
                <a:latin typeface="Arabic Typesetting" panose="03020402040406030203" pitchFamily="66" charset="-78"/>
                <a:cs typeface="Arabic Typesetting" panose="03020402040406030203" pitchFamily="66" charset="-78"/>
              </a:rPr>
              <a:t>الشخصيــة </a:t>
            </a:r>
            <a:r>
              <a:rPr lang="en-US" sz="3600" b="1" dirty="0">
                <a:latin typeface="Arabic Typesetting" panose="03020402040406030203" pitchFamily="66" charset="-78"/>
                <a:cs typeface="Arabic Typesetting" panose="03020402040406030203" pitchFamily="66" charset="-78"/>
              </a:rPr>
              <a:t>Personality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يدرس علم نفس الشخصية الأنماط النفسية الثابتة للسلوك، والفكر، والانفعالات، وهذه المكونات هي التي تمثل تقليديا ما نسميه بالشخصية. وتتباين نظريات الشخصية بتباين المدارس النفسية.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نظريات السمات  </a:t>
            </a:r>
            <a:r>
              <a:rPr lang="en-US" sz="3600" dirty="0">
                <a:latin typeface="Arabic Typesetting" panose="03020402040406030203" pitchFamily="66" charset="-78"/>
                <a:cs typeface="Arabic Typesetting" panose="03020402040406030203" pitchFamily="66" charset="-78"/>
                <a:hlinkClick r:id="rId2" action="ppaction://hlinkfile"/>
              </a:rPr>
              <a:t>Trait theories</a:t>
            </a:r>
            <a:r>
              <a:rPr lang="ar-SA" sz="3600" dirty="0">
                <a:latin typeface="Arabic Typesetting" panose="03020402040406030203" pitchFamily="66" charset="-78"/>
                <a:cs typeface="Arabic Typesetting" panose="03020402040406030203" pitchFamily="66" charset="-78"/>
              </a:rPr>
              <a:t> تحاول تجزئة الشخصية إلى مجموعة من السمات، ويتباين عدد هذه السمات باختلاف المنظرين. </a:t>
            </a: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06540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A09251-322B-4A73-90FE-98F3546901A1}"/>
              </a:ext>
            </a:extLst>
          </p:cNvPr>
          <p:cNvSpPr>
            <a:spLocks noGrp="1"/>
          </p:cNvSpPr>
          <p:nvPr>
            <p:ph idx="1"/>
          </p:nvPr>
        </p:nvSpPr>
        <p:spPr/>
        <p:txBody>
          <a:bodyPr>
            <a:noAutofit/>
          </a:bodyPr>
          <a:lstStyle/>
          <a:p>
            <a:pPr marL="0" indent="0" algn="just">
              <a:buNone/>
            </a:pPr>
            <a:r>
              <a:rPr lang="ar-SA" sz="3600" dirty="0">
                <a:latin typeface="Arabic Typesetting" panose="03020402040406030203" pitchFamily="66" charset="-78"/>
                <a:cs typeface="Arabic Typesetting" panose="03020402040406030203" pitchFamily="66" charset="-78"/>
              </a:rPr>
              <a:t>ويعتبر نموذج أيزنك  </a:t>
            </a:r>
            <a:r>
              <a:rPr lang="en-US" sz="3600" dirty="0">
                <a:latin typeface="Arabic Typesetting" panose="03020402040406030203" pitchFamily="66" charset="-78"/>
                <a:cs typeface="Arabic Typesetting" panose="03020402040406030203" pitchFamily="66" charset="-78"/>
                <a:hlinkClick r:id="rId2" action="ppaction://hlinkfile"/>
              </a:rPr>
              <a:t>Hans Eysenck</a:t>
            </a:r>
            <a:r>
              <a:rPr lang="ar-SA" sz="3600" dirty="0">
                <a:latin typeface="Arabic Typesetting" panose="03020402040406030203" pitchFamily="66" charset="-78"/>
                <a:cs typeface="Arabic Typesetting" panose="03020402040406030203" pitchFamily="66" charset="-78"/>
              </a:rPr>
              <a:t>، احد أقدم واصغر هذه النماذج ويتكون من ثلاثة أبعاد: الانبساطية- الانطوائية </a:t>
            </a:r>
            <a:r>
              <a:rPr lang="en-US" sz="3600" dirty="0">
                <a:latin typeface="Arabic Typesetting" panose="03020402040406030203" pitchFamily="66" charset="-78"/>
                <a:cs typeface="Arabic Typesetting" panose="03020402040406030203" pitchFamily="66" charset="-78"/>
                <a:hlinkClick r:id="rId3" action="ppaction://hlinkfile"/>
              </a:rPr>
              <a:t>extraversion</a:t>
            </a:r>
            <a:r>
              <a:rPr lang="ar-SA" sz="3600" dirty="0">
                <a:latin typeface="Arabic Typesetting" panose="03020402040406030203" pitchFamily="66" charset="-78"/>
                <a:cs typeface="Arabic Typesetting" panose="03020402040406030203" pitchFamily="66" charset="-78"/>
              </a:rPr>
              <a:t> - </a:t>
            </a:r>
            <a:r>
              <a:rPr lang="en-US" sz="3600" dirty="0">
                <a:latin typeface="Arabic Typesetting" panose="03020402040406030203" pitchFamily="66" charset="-78"/>
                <a:cs typeface="Arabic Typesetting" panose="03020402040406030203" pitchFamily="66" charset="-78"/>
                <a:hlinkClick r:id="rId4" action="ppaction://hlinkfile"/>
              </a:rPr>
              <a:t>introversion</a:t>
            </a:r>
            <a:r>
              <a:rPr lang="ar-SA" sz="3600" dirty="0">
                <a:latin typeface="Arabic Typesetting" panose="03020402040406030203" pitchFamily="66" charset="-78"/>
                <a:cs typeface="Arabic Typesetting" panose="03020402040406030203" pitchFamily="66" charset="-78"/>
              </a:rPr>
              <a:t>، العصابية – الاستقرار الانفعالي  </a:t>
            </a:r>
            <a:r>
              <a:rPr lang="en-US" sz="3600" dirty="0">
                <a:latin typeface="Arabic Typesetting" panose="03020402040406030203" pitchFamily="66" charset="-78"/>
                <a:cs typeface="Arabic Typesetting" panose="03020402040406030203" pitchFamily="66" charset="-78"/>
                <a:hlinkClick r:id="rId5" action="ppaction://hlinkfile"/>
              </a:rPr>
              <a:t>neuroticism</a:t>
            </a:r>
            <a:r>
              <a:rPr lang="en-US" sz="3600" dirty="0">
                <a:latin typeface="Arabic Typesetting" panose="03020402040406030203" pitchFamily="66" charset="-78"/>
                <a:cs typeface="Arabic Typesetting" panose="03020402040406030203" pitchFamily="66" charset="-78"/>
              </a:rPr>
              <a:t>—</a:t>
            </a:r>
            <a:r>
              <a:rPr lang="en-US" sz="3600" dirty="0">
                <a:latin typeface="Arabic Typesetting" panose="03020402040406030203" pitchFamily="66" charset="-78"/>
                <a:cs typeface="Arabic Typesetting" panose="03020402040406030203" pitchFamily="66" charset="-78"/>
                <a:hlinkClick r:id="rId6" action="ppaction://hlinkfile"/>
              </a:rPr>
              <a:t>emotional stability</a:t>
            </a:r>
            <a:r>
              <a:rPr lang="ar-SA" sz="3600" dirty="0">
                <a:latin typeface="Arabic Typesetting" panose="03020402040406030203" pitchFamily="66" charset="-78"/>
                <a:cs typeface="Arabic Typesetting" panose="03020402040406030203" pitchFamily="66" charset="-78"/>
              </a:rPr>
              <a:t>، والذهانية </a:t>
            </a:r>
            <a:r>
              <a:rPr lang="en-US" sz="3600" dirty="0">
                <a:latin typeface="Arabic Typesetting" panose="03020402040406030203" pitchFamily="66" charset="-78"/>
                <a:cs typeface="Arabic Typesetting" panose="03020402040406030203" pitchFamily="66" charset="-78"/>
                <a:hlinkClick r:id="rId7" action="ppaction://hlinkfile"/>
              </a:rPr>
              <a:t>psychoticism</a:t>
            </a:r>
            <a:r>
              <a:rPr lang="ar-SA" sz="3600" dirty="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p>
        </p:txBody>
      </p:sp>
    </p:spTree>
    <p:extLst>
      <p:ext uri="{BB962C8B-B14F-4D97-AF65-F5344CB8AC3E}">
        <p14:creationId xmlns:p14="http://schemas.microsoft.com/office/powerpoint/2010/main" val="3834537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948589-BCA2-47AD-A025-50E914E4859D}"/>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فيما اقترح كتيل </a:t>
            </a:r>
            <a:r>
              <a:rPr lang="en-US" sz="3600" dirty="0">
                <a:latin typeface="Arabic Typesetting" panose="03020402040406030203" pitchFamily="66" charset="-78"/>
                <a:cs typeface="Arabic Typesetting" panose="03020402040406030203" pitchFamily="66" charset="-78"/>
              </a:rPr>
              <a:t>Raymond Cattell </a:t>
            </a:r>
            <a:r>
              <a:rPr lang="ar-IQ" sz="3600" dirty="0">
                <a:latin typeface="Arabic Typesetting" panose="03020402040406030203" pitchFamily="66" charset="-78"/>
                <a:cs typeface="Arabic Typesetting" panose="03020402040406030203" pitchFamily="66" charset="-78"/>
              </a:rPr>
              <a:t> نظرية العوامل الشخصية الستة عشر 16 </a:t>
            </a:r>
            <a:r>
              <a:rPr lang="en-US" sz="3600" dirty="0">
                <a:latin typeface="Arabic Typesetting" panose="03020402040406030203" pitchFamily="66" charset="-78"/>
                <a:cs typeface="Arabic Typesetting" panose="03020402040406030203" pitchFamily="66" charset="-78"/>
              </a:rPr>
              <a:t>personality factors. </a:t>
            </a:r>
            <a:r>
              <a:rPr lang="ar-IQ" sz="3600" dirty="0">
                <a:latin typeface="Arabic Typesetting" panose="03020402040406030203" pitchFamily="66" charset="-78"/>
                <a:cs typeface="Arabic Typesetting" panose="03020402040406030203" pitchFamily="66" charset="-78"/>
              </a:rPr>
              <a:t> نظرية " الخمسة الكبار" </a:t>
            </a:r>
            <a:r>
              <a:rPr lang="en-US" sz="3600" dirty="0">
                <a:latin typeface="Arabic Typesetting" panose="03020402040406030203" pitchFamily="66" charset="-78"/>
                <a:cs typeface="Arabic Typesetting" panose="03020402040406030203" pitchFamily="66" charset="-78"/>
              </a:rPr>
              <a:t>Big Five، </a:t>
            </a:r>
            <a:r>
              <a:rPr lang="ar-IQ" sz="3600" dirty="0">
                <a:latin typeface="Arabic Typesetting" panose="03020402040406030203" pitchFamily="66" charset="-78"/>
                <a:cs typeface="Arabic Typesetting" panose="03020402040406030203" pitchFamily="66" charset="-78"/>
              </a:rPr>
              <a:t>والتي اقترحها كولبرغ </a:t>
            </a:r>
            <a:r>
              <a:rPr lang="en-US" sz="3600" dirty="0">
                <a:latin typeface="Arabic Typesetting" panose="03020402040406030203" pitchFamily="66" charset="-78"/>
                <a:cs typeface="Arabic Typesetting" panose="03020402040406030203" pitchFamily="66" charset="-78"/>
              </a:rPr>
              <a:t>Lewis Goldberg </a:t>
            </a:r>
            <a:r>
              <a:rPr lang="ar-IQ" sz="3600" dirty="0">
                <a:latin typeface="Arabic Typesetting" panose="03020402040406030203" pitchFamily="66" charset="-78"/>
                <a:cs typeface="Arabic Typesetting" panose="03020402040406030203" pitchFamily="66" charset="-78"/>
              </a:rPr>
              <a:t> وآخرين. </a:t>
            </a:r>
          </a:p>
        </p:txBody>
      </p:sp>
    </p:spTree>
    <p:extLst>
      <p:ext uri="{BB962C8B-B14F-4D97-AF65-F5344CB8AC3E}">
        <p14:creationId xmlns:p14="http://schemas.microsoft.com/office/powerpoint/2010/main" val="1458665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B12C88-A888-4ADF-9ACF-E616FE06FFB6}"/>
              </a:ext>
            </a:extLst>
          </p:cNvPr>
          <p:cNvSpPr>
            <a:spLocks noGrp="1"/>
          </p:cNvSpPr>
          <p:nvPr>
            <p:ph idx="1"/>
          </p:nvPr>
        </p:nvSpPr>
        <p:spPr/>
        <p:txBody>
          <a:bodyPr>
            <a:normAutofit/>
          </a:bodyPr>
          <a:lstStyle/>
          <a:p>
            <a:pPr marL="0" indent="0" algn="just">
              <a:buNone/>
            </a:pPr>
            <a:r>
              <a:rPr lang="ar-SA" sz="3600" dirty="0">
                <a:latin typeface="Arabic Typesetting" panose="03020402040406030203" pitchFamily="66" charset="-78"/>
                <a:cs typeface="Arabic Typesetting" panose="03020402040406030203" pitchFamily="66" charset="-78"/>
              </a:rPr>
              <a:t>اما نظريات الأنماط فقد قسمت الشخصية الإنسانية بحسب الأنماط السائدة فيها</a:t>
            </a:r>
            <a:r>
              <a:rPr lang="ar-IQ" sz="3600" dirty="0">
                <a:latin typeface="Arabic Typesetting" panose="03020402040406030203" pitchFamily="66" charset="-78"/>
                <a:cs typeface="Arabic Typesetting" panose="03020402040406030203" pitchFamily="66" charset="-78"/>
              </a:rPr>
              <a:t>، والأنماط على أنواع، فهناك أنماط الأخلاط (السوائل)، و </a:t>
            </a:r>
            <a:r>
              <a:rPr lang="ar-SA" sz="3600" dirty="0">
                <a:latin typeface="Arabic Typesetting" panose="03020402040406030203" pitchFamily="66" charset="-78"/>
                <a:cs typeface="Arabic Typesetting" panose="03020402040406030203" pitchFamily="66" charset="-78"/>
              </a:rPr>
              <a:t>أول</a:t>
            </a:r>
            <a:r>
              <a:rPr lang="ar-IQ" sz="3600" dirty="0">
                <a:latin typeface="Arabic Typesetting" panose="03020402040406030203" pitchFamily="66" charset="-78"/>
                <a:cs typeface="Arabic Typesetting" panose="03020402040406030203" pitchFamily="66" charset="-78"/>
              </a:rPr>
              <a:t> من وضع </a:t>
            </a:r>
            <a:r>
              <a:rPr lang="ar-SA" sz="3600" dirty="0">
                <a:latin typeface="Arabic Typesetting" panose="03020402040406030203" pitchFamily="66" charset="-78"/>
                <a:cs typeface="Arabic Typesetting" panose="03020402040406030203" pitchFamily="66" charset="-78"/>
              </a:rPr>
              <a:t>نظرية</a:t>
            </a:r>
            <a:r>
              <a:rPr lang="ar-IQ" sz="3600" dirty="0">
                <a:latin typeface="Arabic Typesetting" panose="03020402040406030203" pitchFamily="66" charset="-78"/>
                <a:cs typeface="Arabic Typesetting" panose="03020402040406030203" pitchFamily="66" charset="-78"/>
              </a:rPr>
              <a:t> في هذا المجال هو </a:t>
            </a:r>
            <a:r>
              <a:rPr lang="ar-SA" sz="3600" dirty="0">
                <a:latin typeface="Arabic Typesetting" panose="03020402040406030203" pitchFamily="66" charset="-78"/>
                <a:cs typeface="Arabic Typesetting" panose="03020402040406030203" pitchFamily="66" charset="-78"/>
              </a:rPr>
              <a:t>الطبيب اليوناني</a:t>
            </a:r>
            <a:r>
              <a:rPr lang="ar-IQ" sz="3600" dirty="0">
                <a:latin typeface="Arabic Typesetting" panose="03020402040406030203" pitchFamily="66" charset="-78"/>
                <a:cs typeface="Arabic Typesetting" panose="03020402040406030203" pitchFamily="66" charset="-78"/>
              </a:rPr>
              <a:t> هيبوقراط </a:t>
            </a:r>
            <a:r>
              <a:rPr lang="en-US" sz="3600" dirty="0">
                <a:latin typeface="Arabic Typesetting" panose="03020402040406030203" pitchFamily="66" charset="-78"/>
                <a:cs typeface="Arabic Typesetting" panose="03020402040406030203" pitchFamily="66" charset="-78"/>
              </a:rPr>
              <a:t>Hippocrates</a:t>
            </a:r>
            <a:r>
              <a:rPr lang="ar-IQ" sz="3600" dirty="0">
                <a:latin typeface="Arabic Typesetting" panose="03020402040406030203" pitchFamily="66" charset="-78"/>
                <a:cs typeface="Arabic Typesetting" panose="03020402040406030203" pitchFamily="66" charset="-78"/>
              </a:rPr>
              <a:t> في القرن الخامس قبل الميلاد  الذي أقترح تقسيم الشخصية الى أربعة أنماط (الدموي، البلغمي، السوداوي، الصفراوي).</a:t>
            </a:r>
          </a:p>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           </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46720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E7221E8-460D-488A-A620-A2B1EFE5F4AA}"/>
              </a:ext>
            </a:extLst>
          </p:cNvPr>
          <p:cNvGraphicFramePr>
            <a:graphicFrameLocks noGrp="1"/>
          </p:cNvGraphicFramePr>
          <p:nvPr>
            <p:ph idx="1"/>
            <p:extLst>
              <p:ext uri="{D42A27DB-BD31-4B8C-83A1-F6EECF244321}">
                <p14:modId xmlns:p14="http://schemas.microsoft.com/office/powerpoint/2010/main" val="3547427491"/>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0289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B61CB9-C60D-4E57-B707-E90CCC88CF2F}"/>
              </a:ext>
            </a:extLst>
          </p:cNvPr>
          <p:cNvSpPr/>
          <p:nvPr/>
        </p:nvSpPr>
        <p:spPr>
          <a:xfrm rot="2733258">
            <a:off x="3657081" y="1043515"/>
            <a:ext cx="4880375" cy="47904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60EFC59A-4940-4F71-90DC-FEE03F3A6D33}"/>
              </a:ext>
            </a:extLst>
          </p:cNvPr>
          <p:cNvCxnSpPr>
            <a:stCxn id="4" idx="1"/>
            <a:endCxn id="4" idx="3"/>
          </p:cNvCxnSpPr>
          <p:nvPr/>
        </p:nvCxnSpPr>
        <p:spPr>
          <a:xfrm>
            <a:off x="4388569" y="1696631"/>
            <a:ext cx="3417399" cy="3484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00F5F3E-B38F-4F18-862A-6C1997994C81}"/>
              </a:ext>
            </a:extLst>
          </p:cNvPr>
          <p:cNvCxnSpPr>
            <a:stCxn id="4" idx="0"/>
            <a:endCxn id="4" idx="2"/>
          </p:cNvCxnSpPr>
          <p:nvPr/>
        </p:nvCxnSpPr>
        <p:spPr>
          <a:xfrm flipH="1">
            <a:off x="4387300" y="1761518"/>
            <a:ext cx="3419937" cy="3354397"/>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B3126CA-F3AC-4BE9-9F6A-DE6DB9D88218}"/>
              </a:ext>
            </a:extLst>
          </p:cNvPr>
          <p:cNvSpPr/>
          <p:nvPr/>
        </p:nvSpPr>
        <p:spPr>
          <a:xfrm rot="18942334">
            <a:off x="4904008" y="527654"/>
            <a:ext cx="2383984" cy="2402839"/>
          </a:xfrm>
          <a:prstGeom prst="rect">
            <a:avLst/>
          </a:prstGeom>
        </p:spPr>
        <p:style>
          <a:lnRef idx="1">
            <a:schemeClr val="accent4"/>
          </a:lnRef>
          <a:fillRef idx="2">
            <a:schemeClr val="accent4"/>
          </a:fillRef>
          <a:effectRef idx="1">
            <a:schemeClr val="accent4"/>
          </a:effectRef>
          <a:fontRef idx="minor">
            <a:schemeClr val="dk1"/>
          </a:fontRef>
        </p:style>
        <p:txBody>
          <a:bodyPr vert="wordArtVert" rtlCol="0" anchor="ctr"/>
          <a:lstStyle/>
          <a:p>
            <a:pPr algn="ctr"/>
            <a:endParaRPr lang="en-US" dirty="0"/>
          </a:p>
        </p:txBody>
      </p:sp>
      <p:sp>
        <p:nvSpPr>
          <p:cNvPr id="15" name="Rectangle: Rounded Corners 14">
            <a:extLst>
              <a:ext uri="{FF2B5EF4-FFF2-40B4-BE49-F238E27FC236}">
                <a16:creationId xmlns:a16="http://schemas.microsoft.com/office/drawing/2014/main" id="{B9D5508F-3AD1-402F-AE6D-4B28CC8DE5F4}"/>
              </a:ext>
            </a:extLst>
          </p:cNvPr>
          <p:cNvSpPr/>
          <p:nvPr/>
        </p:nvSpPr>
        <p:spPr>
          <a:xfrm>
            <a:off x="4938897" y="1250438"/>
            <a:ext cx="2314206" cy="892386"/>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6" name="Rectangle 15">
            <a:extLst>
              <a:ext uri="{FF2B5EF4-FFF2-40B4-BE49-F238E27FC236}">
                <a16:creationId xmlns:a16="http://schemas.microsoft.com/office/drawing/2014/main" id="{B54D31AD-1BE5-4D86-B32F-0F0667742B19}"/>
              </a:ext>
            </a:extLst>
          </p:cNvPr>
          <p:cNvSpPr/>
          <p:nvPr/>
        </p:nvSpPr>
        <p:spPr>
          <a:xfrm>
            <a:off x="5406606" y="1462014"/>
            <a:ext cx="1778051" cy="646331"/>
          </a:xfrm>
          <a:prstGeom prst="rect">
            <a:avLst/>
          </a:prstGeom>
        </p:spPr>
        <p:txBody>
          <a:bodyPr wrap="none">
            <a:spAutoFit/>
          </a:bodyPr>
          <a:lstStyle/>
          <a:p>
            <a:r>
              <a:rPr lang="ar-IQ" sz="3600" dirty="0">
                <a:latin typeface="Arabic Typesetting" panose="03020402040406030203" pitchFamily="66" charset="-78"/>
                <a:cs typeface="Arabic Typesetting" panose="03020402040406030203" pitchFamily="66" charset="-78"/>
              </a:rPr>
              <a:t>الخلط الصفراوي</a:t>
            </a:r>
          </a:p>
        </p:txBody>
      </p:sp>
      <p:sp>
        <p:nvSpPr>
          <p:cNvPr id="17" name="Oval 16">
            <a:extLst>
              <a:ext uri="{FF2B5EF4-FFF2-40B4-BE49-F238E27FC236}">
                <a16:creationId xmlns:a16="http://schemas.microsoft.com/office/drawing/2014/main" id="{0C59C8C3-E773-46A0-A477-48D2F3496E03}"/>
              </a:ext>
            </a:extLst>
          </p:cNvPr>
          <p:cNvSpPr/>
          <p:nvPr/>
        </p:nvSpPr>
        <p:spPr>
          <a:xfrm>
            <a:off x="5557421" y="2205922"/>
            <a:ext cx="1006924" cy="892386"/>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IQ" sz="3600" b="1" dirty="0">
                <a:latin typeface="Arabic Typesetting" panose="03020402040406030203" pitchFamily="66" charset="-78"/>
                <a:cs typeface="Arabic Typesetting" panose="03020402040406030203" pitchFamily="66" charset="-78"/>
              </a:rPr>
              <a:t>النار</a:t>
            </a:r>
          </a:p>
        </p:txBody>
      </p:sp>
      <p:sp>
        <p:nvSpPr>
          <p:cNvPr id="18" name="Rectangle 17">
            <a:extLst>
              <a:ext uri="{FF2B5EF4-FFF2-40B4-BE49-F238E27FC236}">
                <a16:creationId xmlns:a16="http://schemas.microsoft.com/office/drawing/2014/main" id="{144D13A2-0789-48C2-9A14-41E06756AF0B}"/>
              </a:ext>
            </a:extLst>
          </p:cNvPr>
          <p:cNvSpPr/>
          <p:nvPr/>
        </p:nvSpPr>
        <p:spPr>
          <a:xfrm rot="18927304">
            <a:off x="6612913" y="2274209"/>
            <a:ext cx="2377851" cy="242816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C39E02F-C788-4C20-925B-E4C59405A760}"/>
              </a:ext>
            </a:extLst>
          </p:cNvPr>
          <p:cNvSpPr/>
          <p:nvPr/>
        </p:nvSpPr>
        <p:spPr>
          <a:xfrm>
            <a:off x="6655293" y="2902998"/>
            <a:ext cx="2265789" cy="794878"/>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ar-IQ" sz="3600" dirty="0">
                <a:solidFill>
                  <a:schemeClr val="bg1"/>
                </a:solidFill>
                <a:latin typeface="Arabic Typesetting" panose="03020402040406030203" pitchFamily="66" charset="-78"/>
                <a:cs typeface="Arabic Typesetting" panose="03020402040406030203" pitchFamily="66" charset="-78"/>
              </a:rPr>
              <a:t>الخلط السوداوي</a:t>
            </a:r>
          </a:p>
        </p:txBody>
      </p:sp>
      <p:sp>
        <p:nvSpPr>
          <p:cNvPr id="20" name="Oval 19">
            <a:extLst>
              <a:ext uri="{FF2B5EF4-FFF2-40B4-BE49-F238E27FC236}">
                <a16:creationId xmlns:a16="http://schemas.microsoft.com/office/drawing/2014/main" id="{8DA24440-5E60-41D7-9909-FD59D797A8F6}"/>
              </a:ext>
            </a:extLst>
          </p:cNvPr>
          <p:cNvSpPr/>
          <p:nvPr/>
        </p:nvSpPr>
        <p:spPr>
          <a:xfrm>
            <a:off x="7253103" y="3912412"/>
            <a:ext cx="1057213" cy="9234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a:latin typeface="Arabic Typesetting" panose="03020402040406030203" pitchFamily="66" charset="-78"/>
                <a:cs typeface="Arabic Typesetting" panose="03020402040406030203" pitchFamily="66" charset="-78"/>
              </a:rPr>
              <a:t>الأرض</a:t>
            </a:r>
            <a:endParaRPr lang="en-US" sz="2800" b="1" dirty="0">
              <a:latin typeface="Arabic Typesetting" panose="03020402040406030203" pitchFamily="66" charset="-78"/>
              <a:cs typeface="Arabic Typesetting" panose="03020402040406030203" pitchFamily="66" charset="-78"/>
            </a:endParaRPr>
          </a:p>
        </p:txBody>
      </p:sp>
      <p:sp>
        <p:nvSpPr>
          <p:cNvPr id="22" name="Rectangle 21">
            <a:extLst>
              <a:ext uri="{FF2B5EF4-FFF2-40B4-BE49-F238E27FC236}">
                <a16:creationId xmlns:a16="http://schemas.microsoft.com/office/drawing/2014/main" id="{B8762404-F49D-4F6F-92A9-45C2D780D67F}"/>
              </a:ext>
            </a:extLst>
          </p:cNvPr>
          <p:cNvSpPr/>
          <p:nvPr/>
        </p:nvSpPr>
        <p:spPr>
          <a:xfrm rot="18934886">
            <a:off x="4940563" y="3962563"/>
            <a:ext cx="2336082" cy="2412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9C47958-DAC2-481E-8C70-1E8D9EE53D7E}"/>
              </a:ext>
            </a:extLst>
          </p:cNvPr>
          <p:cNvSpPr/>
          <p:nvPr/>
        </p:nvSpPr>
        <p:spPr>
          <a:xfrm>
            <a:off x="4919776" y="4632617"/>
            <a:ext cx="2295410" cy="794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600" dirty="0">
                <a:latin typeface="Arabic Typesetting" panose="03020402040406030203" pitchFamily="66" charset="-78"/>
                <a:cs typeface="Arabic Typesetting" panose="03020402040406030203" pitchFamily="66" charset="-78"/>
              </a:rPr>
              <a:t>الخلط البلغمي</a:t>
            </a:r>
            <a:endParaRPr lang="en-US" sz="3600" dirty="0">
              <a:latin typeface="Arabic Typesetting" panose="03020402040406030203" pitchFamily="66" charset="-78"/>
              <a:cs typeface="Arabic Typesetting" panose="03020402040406030203" pitchFamily="66" charset="-78"/>
            </a:endParaRPr>
          </a:p>
        </p:txBody>
      </p:sp>
      <p:sp>
        <p:nvSpPr>
          <p:cNvPr id="24" name="Oval 23">
            <a:extLst>
              <a:ext uri="{FF2B5EF4-FFF2-40B4-BE49-F238E27FC236}">
                <a16:creationId xmlns:a16="http://schemas.microsoft.com/office/drawing/2014/main" id="{E0AB6B91-0B51-4A54-9380-74BAB599C2C6}"/>
              </a:ext>
            </a:extLst>
          </p:cNvPr>
          <p:cNvSpPr/>
          <p:nvPr/>
        </p:nvSpPr>
        <p:spPr>
          <a:xfrm>
            <a:off x="5557421" y="5495839"/>
            <a:ext cx="1097872" cy="11081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600" b="1" dirty="0">
                <a:latin typeface="Arabic Typesetting" panose="03020402040406030203" pitchFamily="66" charset="-78"/>
                <a:cs typeface="Arabic Typesetting" panose="03020402040406030203" pitchFamily="66" charset="-78"/>
              </a:rPr>
              <a:t>الماء</a:t>
            </a:r>
            <a:endParaRPr lang="en-US" sz="3600" b="1" dirty="0">
              <a:latin typeface="Arabic Typesetting" panose="03020402040406030203" pitchFamily="66" charset="-78"/>
              <a:cs typeface="Arabic Typesetting" panose="03020402040406030203" pitchFamily="66" charset="-78"/>
            </a:endParaRPr>
          </a:p>
        </p:txBody>
      </p:sp>
      <p:sp>
        <p:nvSpPr>
          <p:cNvPr id="25" name="Rectangle 24">
            <a:extLst>
              <a:ext uri="{FF2B5EF4-FFF2-40B4-BE49-F238E27FC236}">
                <a16:creationId xmlns:a16="http://schemas.microsoft.com/office/drawing/2014/main" id="{8DF8190E-5D64-420F-A80D-889256D99517}"/>
              </a:ext>
            </a:extLst>
          </p:cNvPr>
          <p:cNvSpPr/>
          <p:nvPr/>
        </p:nvSpPr>
        <p:spPr>
          <a:xfrm rot="2714902">
            <a:off x="3164061" y="2231776"/>
            <a:ext cx="2475025" cy="2368778"/>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EC05F1E-858D-42A3-9F88-FA416153392D}"/>
              </a:ext>
            </a:extLst>
          </p:cNvPr>
          <p:cNvSpPr/>
          <p:nvPr/>
        </p:nvSpPr>
        <p:spPr>
          <a:xfrm>
            <a:off x="3273455" y="2851993"/>
            <a:ext cx="2193018" cy="720225"/>
          </a:xfrm>
          <a:prstGeom prst="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ar-IQ" sz="3600" dirty="0">
                <a:solidFill>
                  <a:schemeClr val="tx1"/>
                </a:solidFill>
                <a:latin typeface="Arabic Typesetting" panose="03020402040406030203" pitchFamily="66" charset="-78"/>
                <a:cs typeface="Arabic Typesetting" panose="03020402040406030203" pitchFamily="66" charset="-78"/>
              </a:rPr>
              <a:t>الخلط الدموي</a:t>
            </a:r>
            <a:endParaRPr lang="en-US" sz="3600" dirty="0">
              <a:solidFill>
                <a:schemeClr val="tx1"/>
              </a:solidFill>
              <a:latin typeface="Arabic Typesetting" panose="03020402040406030203" pitchFamily="66" charset="-78"/>
              <a:cs typeface="Arabic Typesetting" panose="03020402040406030203" pitchFamily="66" charset="-78"/>
            </a:endParaRPr>
          </a:p>
        </p:txBody>
      </p:sp>
      <p:sp>
        <p:nvSpPr>
          <p:cNvPr id="27" name="Oval 26">
            <a:extLst>
              <a:ext uri="{FF2B5EF4-FFF2-40B4-BE49-F238E27FC236}">
                <a16:creationId xmlns:a16="http://schemas.microsoft.com/office/drawing/2014/main" id="{96C1EF20-E559-4ACA-8DCA-B5ADB0EFE5E1}"/>
              </a:ext>
            </a:extLst>
          </p:cNvPr>
          <p:cNvSpPr/>
          <p:nvPr/>
        </p:nvSpPr>
        <p:spPr>
          <a:xfrm>
            <a:off x="3884221" y="3806836"/>
            <a:ext cx="1028120" cy="102901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3600" dirty="0">
                <a:latin typeface="Arabic Typesetting" panose="03020402040406030203" pitchFamily="66" charset="-78"/>
                <a:cs typeface="Arabic Typesetting" panose="03020402040406030203" pitchFamily="66" charset="-78"/>
              </a:rPr>
              <a:t>الهواء</a:t>
            </a:r>
            <a:endParaRPr lang="en-US" sz="3600" dirty="0">
              <a:latin typeface="Arabic Typesetting" panose="03020402040406030203" pitchFamily="66" charset="-78"/>
              <a:cs typeface="Arabic Typesetting" panose="03020402040406030203" pitchFamily="66" charset="-78"/>
            </a:endParaRPr>
          </a:p>
        </p:txBody>
      </p:sp>
      <p:sp>
        <p:nvSpPr>
          <p:cNvPr id="28" name="Rectangle: Rounded Corners 27">
            <a:extLst>
              <a:ext uri="{FF2B5EF4-FFF2-40B4-BE49-F238E27FC236}">
                <a16:creationId xmlns:a16="http://schemas.microsoft.com/office/drawing/2014/main" id="{72BF5C17-326C-4AA3-A277-031DAF6BEBE4}"/>
              </a:ext>
            </a:extLst>
          </p:cNvPr>
          <p:cNvSpPr/>
          <p:nvPr/>
        </p:nvSpPr>
        <p:spPr>
          <a:xfrm rot="18943650">
            <a:off x="2589391" y="831116"/>
            <a:ext cx="2562255" cy="9284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4000" b="1" dirty="0">
                <a:latin typeface="Arabic Typesetting" panose="03020402040406030203" pitchFamily="66" charset="-78"/>
                <a:cs typeface="Arabic Typesetting" panose="03020402040406030203" pitchFamily="66" charset="-78"/>
              </a:rPr>
              <a:t>الحرارة</a:t>
            </a:r>
            <a:endParaRPr lang="en-US" sz="4000" b="1" dirty="0">
              <a:latin typeface="Arabic Typesetting" panose="03020402040406030203" pitchFamily="66" charset="-78"/>
              <a:cs typeface="Arabic Typesetting" panose="03020402040406030203" pitchFamily="66" charset="-78"/>
            </a:endParaRPr>
          </a:p>
        </p:txBody>
      </p:sp>
      <p:sp>
        <p:nvSpPr>
          <p:cNvPr id="29" name="Rectangle: Rounded Corners 28">
            <a:extLst>
              <a:ext uri="{FF2B5EF4-FFF2-40B4-BE49-F238E27FC236}">
                <a16:creationId xmlns:a16="http://schemas.microsoft.com/office/drawing/2014/main" id="{EE3F9B4F-0742-4EAA-B4F2-378F5D90353C}"/>
              </a:ext>
            </a:extLst>
          </p:cNvPr>
          <p:cNvSpPr/>
          <p:nvPr/>
        </p:nvSpPr>
        <p:spPr>
          <a:xfrm rot="13505828">
            <a:off x="2529110" y="4997102"/>
            <a:ext cx="2554099" cy="1029012"/>
          </a:xfrm>
          <a:prstGeom prst="roundRect">
            <a:avLst/>
          </a:prstGeom>
        </p:spPr>
        <p:style>
          <a:lnRef idx="2">
            <a:schemeClr val="accent6"/>
          </a:lnRef>
          <a:fillRef idx="1">
            <a:schemeClr val="lt1"/>
          </a:fillRef>
          <a:effectRef idx="0">
            <a:schemeClr val="accent6"/>
          </a:effectRef>
          <a:fontRef idx="minor">
            <a:schemeClr val="dk1"/>
          </a:fontRef>
        </p:style>
        <p:txBody>
          <a:bodyPr vert="horz" rtlCol="0" anchor="ctr"/>
          <a:lstStyle/>
          <a:p>
            <a:pPr algn="ctr"/>
            <a:r>
              <a:rPr lang="ar-IQ" sz="4000" b="1" dirty="0">
                <a:latin typeface="Arabic Typesetting" panose="03020402040406030203" pitchFamily="66" charset="-78"/>
                <a:cs typeface="Arabic Typesetting" panose="03020402040406030203" pitchFamily="66" charset="-78"/>
              </a:rPr>
              <a:t>الرطوبة</a:t>
            </a:r>
            <a:endParaRPr lang="en-US" sz="4000" b="1" dirty="0">
              <a:latin typeface="Arabic Typesetting" panose="03020402040406030203" pitchFamily="66" charset="-78"/>
              <a:cs typeface="Arabic Typesetting" panose="03020402040406030203" pitchFamily="66" charset="-78"/>
            </a:endParaRPr>
          </a:p>
        </p:txBody>
      </p:sp>
      <p:sp>
        <p:nvSpPr>
          <p:cNvPr id="31" name="Rectangle: Rounded Corners 30">
            <a:extLst>
              <a:ext uri="{FF2B5EF4-FFF2-40B4-BE49-F238E27FC236}">
                <a16:creationId xmlns:a16="http://schemas.microsoft.com/office/drawing/2014/main" id="{30D6E489-BA7B-4E21-88C7-D5CEF8CAF56C}"/>
              </a:ext>
            </a:extLst>
          </p:cNvPr>
          <p:cNvSpPr/>
          <p:nvPr/>
        </p:nvSpPr>
        <p:spPr>
          <a:xfrm rot="2713492">
            <a:off x="7103441" y="840173"/>
            <a:ext cx="2844859" cy="110989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4000" b="1" dirty="0">
                <a:latin typeface="Arabic Typesetting" panose="03020402040406030203" pitchFamily="66" charset="-78"/>
                <a:cs typeface="Arabic Typesetting" panose="03020402040406030203" pitchFamily="66" charset="-78"/>
              </a:rPr>
              <a:t>الجفاف</a:t>
            </a:r>
            <a:endParaRPr lang="en-US" sz="4000" b="1" dirty="0">
              <a:latin typeface="Arabic Typesetting" panose="03020402040406030203" pitchFamily="66" charset="-78"/>
              <a:cs typeface="Arabic Typesetting" panose="03020402040406030203" pitchFamily="66" charset="-78"/>
            </a:endParaRPr>
          </a:p>
        </p:txBody>
      </p:sp>
      <p:sp>
        <p:nvSpPr>
          <p:cNvPr id="32" name="Rectangle: Rounded Corners 31">
            <a:extLst>
              <a:ext uri="{FF2B5EF4-FFF2-40B4-BE49-F238E27FC236}">
                <a16:creationId xmlns:a16="http://schemas.microsoft.com/office/drawing/2014/main" id="{E437BF2C-7413-4119-8EA6-C592B6F11A71}"/>
              </a:ext>
            </a:extLst>
          </p:cNvPr>
          <p:cNvSpPr/>
          <p:nvPr/>
        </p:nvSpPr>
        <p:spPr>
          <a:xfrm rot="7988467">
            <a:off x="7378094" y="5025904"/>
            <a:ext cx="2531811" cy="98953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4000" b="1" dirty="0">
                <a:latin typeface="Arabic Typesetting" panose="03020402040406030203" pitchFamily="66" charset="-78"/>
                <a:cs typeface="Arabic Typesetting" panose="03020402040406030203" pitchFamily="66" charset="-78"/>
              </a:rPr>
              <a:t>البرودة</a:t>
            </a:r>
            <a:endParaRPr lang="en-US" sz="4000" b="1" dirty="0">
              <a:latin typeface="Arabic Typesetting" panose="03020402040406030203" pitchFamily="66" charset="-78"/>
              <a:cs typeface="Arabic Typesetting" panose="03020402040406030203" pitchFamily="66" charset="-78"/>
            </a:endParaRPr>
          </a:p>
        </p:txBody>
      </p:sp>
      <p:sp>
        <p:nvSpPr>
          <p:cNvPr id="3" name="Text Placeholder 2">
            <a:extLst>
              <a:ext uri="{FF2B5EF4-FFF2-40B4-BE49-F238E27FC236}">
                <a16:creationId xmlns:a16="http://schemas.microsoft.com/office/drawing/2014/main" id="{2995BDE9-9A31-49E4-B0CD-D33FE16622EC}"/>
              </a:ext>
            </a:extLst>
          </p:cNvPr>
          <p:cNvSpPr>
            <a:spLocks noGrp="1"/>
          </p:cNvSpPr>
          <p:nvPr>
            <p:ph type="body" idx="1"/>
          </p:nvPr>
        </p:nvSpPr>
        <p:spPr>
          <a:xfrm>
            <a:off x="1656238" y="6875290"/>
            <a:ext cx="9164162" cy="1555864"/>
          </a:xfrm>
        </p:spPr>
        <p:txBody>
          <a:bodyPr/>
          <a:lstStyle/>
          <a:p>
            <a:pPr algn="r"/>
            <a:r>
              <a:rPr lang="ar-IQ" dirty="0"/>
              <a:t>مأخوذ من:</a:t>
            </a:r>
          </a:p>
          <a:p>
            <a:r>
              <a:rPr lang="en-US" dirty="0"/>
              <a:t>[[File:Folder Hexagonal </a:t>
            </a:r>
            <a:r>
              <a:rPr lang="en-US" dirty="0" err="1"/>
              <a:t>Icon.svg|thumb|Category</a:t>
            </a:r>
            <a:r>
              <a:rPr lang="en-US" dirty="0"/>
              <a:t> </a:t>
            </a:r>
            <a:r>
              <a:rPr lang="en-US" dirty="0" err="1"/>
              <a:t>page|alt</a:t>
            </a:r>
            <a:r>
              <a:rPr lang="en-US" dirty="0"/>
              <a:t>=Category page]]</a:t>
            </a:r>
          </a:p>
        </p:txBody>
      </p:sp>
    </p:spTree>
    <p:extLst>
      <p:ext uri="{BB962C8B-B14F-4D97-AF65-F5344CB8AC3E}">
        <p14:creationId xmlns:p14="http://schemas.microsoft.com/office/powerpoint/2010/main" val="3829233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43CC2A-5431-46FE-9E45-937DFF6EE8C8}"/>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ثم قام الطبيب النفسي الألماني كريتشمر </a:t>
            </a:r>
            <a:r>
              <a:rPr lang="en-US" sz="3600" dirty="0">
                <a:latin typeface="Arabic Typesetting" panose="03020402040406030203" pitchFamily="66" charset="-78"/>
                <a:cs typeface="Arabic Typesetting" panose="03020402040406030203" pitchFamily="66" charset="-78"/>
              </a:rPr>
              <a:t>Ernst Kretschmer </a:t>
            </a:r>
            <a:r>
              <a:rPr lang="ar-IQ" sz="3600" dirty="0">
                <a:latin typeface="Arabic Typesetting" panose="03020402040406030203" pitchFamily="66" charset="-78"/>
                <a:cs typeface="Arabic Typesetting" panose="03020402040406030203" pitchFamily="66" charset="-78"/>
              </a:rPr>
              <a:t> بتقسيم الشخصية بحسب أربعة أنماط جسمية هذه المرة، وهي (النمط الواهن، والرياضي، والبدين أو الضخم، والنمط ذو العيب الجسمي). </a:t>
            </a:r>
          </a:p>
          <a:p>
            <a:pPr marL="0" indent="0" algn="just">
              <a:buNone/>
            </a:pPr>
            <a:r>
              <a:rPr lang="ar-IQ" sz="3600" dirty="0">
                <a:latin typeface="Arabic Typesetting" panose="03020402040406030203" pitchFamily="66" charset="-78"/>
                <a:cs typeface="Arabic Typesetting" panose="03020402040406030203" pitchFamily="66" charset="-78"/>
              </a:rPr>
              <a:t>جاء بعدها عالم النفس الأمريكي شيلدون</a:t>
            </a:r>
            <a:r>
              <a:rPr lang="en-US" sz="3600" dirty="0">
                <a:latin typeface="Arabic Typesetting" panose="03020402040406030203" pitchFamily="66" charset="-78"/>
                <a:cs typeface="Arabic Typesetting" panose="03020402040406030203" pitchFamily="66" charset="-78"/>
              </a:rPr>
              <a:t>William Sheldon (1924) </a:t>
            </a:r>
            <a:r>
              <a:rPr lang="ar-IQ" sz="3600" dirty="0">
                <a:latin typeface="Arabic Typesetting" panose="03020402040406030203" pitchFamily="66" charset="-78"/>
                <a:cs typeface="Arabic Typesetting" panose="03020402040406030203" pitchFamily="66" charset="-78"/>
              </a:rPr>
              <a:t> وقسم أيضاً الشخصية بحسب البنية الجسمية، ولكن قسمها الى ثلاثة انماط وهي (النمط الممتلئ، والنمط العضلي، والنمط الواهن).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15037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61BF66-4C66-4963-BAB1-6DD7E739D2B5}"/>
              </a:ext>
            </a:extLst>
          </p:cNvPr>
          <p:cNvSpPr>
            <a:spLocks noGrp="1"/>
          </p:cNvSpPr>
          <p:nvPr>
            <p:ph idx="1"/>
          </p:nvPr>
        </p:nvSpPr>
        <p:spPr/>
        <p:txBody>
          <a:bodyPr>
            <a:normAutofit/>
          </a:bodyPr>
          <a:lstStyle/>
          <a:p>
            <a:r>
              <a:rPr lang="ar-IQ" sz="3600" dirty="0">
                <a:latin typeface="Arabic Typesetting" panose="03020402040406030203" pitchFamily="66" charset="-78"/>
                <a:cs typeface="Arabic Typesetting" panose="03020402040406030203" pitchFamily="66" charset="-78"/>
              </a:rPr>
              <a:t>أما يونج </a:t>
            </a:r>
            <a:r>
              <a:rPr lang="en-US" sz="3600" dirty="0">
                <a:latin typeface="Arabic Typesetting" panose="03020402040406030203" pitchFamily="66" charset="-78"/>
                <a:cs typeface="Arabic Typesetting" panose="03020402040406030203" pitchFamily="66" charset="-78"/>
              </a:rPr>
              <a:t>Carl Gustav Jung</a:t>
            </a:r>
            <a:r>
              <a:rPr lang="ar-IQ" sz="3600" dirty="0">
                <a:latin typeface="Arabic Typesetting" panose="03020402040406030203" pitchFamily="66" charset="-78"/>
                <a:cs typeface="Arabic Typesetting" panose="03020402040406030203" pitchFamily="66" charset="-78"/>
              </a:rPr>
              <a:t> فقد تكلم عن أنماط مزاجية اذا صح التعبير فقسم الشخصية بحسب المزاج السائد (إنطوائي أو إنبساطي). </a:t>
            </a:r>
            <a:endParaRPr lang="en-US" sz="3600" dirty="0">
              <a:latin typeface="Arabic Typesetting" panose="03020402040406030203" pitchFamily="66" charset="-78"/>
              <a:cs typeface="Arabic Typesetting" panose="03020402040406030203" pitchFamily="66" charset="-78"/>
            </a:endParaRPr>
          </a:p>
          <a:p>
            <a:r>
              <a:rPr lang="ar-SA" sz="3600" dirty="0">
                <a:latin typeface="Arabic Typesetting" panose="03020402040406030203" pitchFamily="66" charset="-78"/>
                <a:cs typeface="Arabic Typesetting" panose="03020402040406030203" pitchFamily="66" charset="-78"/>
              </a:rPr>
              <a:t>وهناك أيضا منهجية أخرى في الشخصية </a:t>
            </a:r>
            <a:r>
              <a:rPr lang="ar-IQ" sz="3600" dirty="0">
                <a:latin typeface="Arabic Typesetting" panose="03020402040406030203" pitchFamily="66" charset="-78"/>
                <a:cs typeface="Arabic Typesetting" panose="03020402040406030203" pitchFamily="66" charset="-78"/>
              </a:rPr>
              <a:t>ذائعة</a:t>
            </a:r>
            <a:r>
              <a:rPr lang="ar-SA" sz="3600" dirty="0">
                <a:latin typeface="Arabic Typesetting" panose="03020402040406030203" pitchFamily="66" charset="-78"/>
                <a:cs typeface="Arabic Typesetting" panose="03020402040406030203" pitchFamily="66" charset="-78"/>
              </a:rPr>
              <a:t> الصيت، أوجدها فرويد حيث أفترض الشخصية باعتبارها مساحة من المكان </a:t>
            </a:r>
            <a:r>
              <a:rPr lang="en-US" sz="3600" dirty="0">
                <a:latin typeface="Arabic Typesetting" panose="03020402040406030203" pitchFamily="66" charset="-78"/>
                <a:cs typeface="Arabic Typesetting" panose="03020402040406030203" pitchFamily="66" charset="-78"/>
              </a:rPr>
              <a:t>Topography</a:t>
            </a:r>
            <a:r>
              <a:rPr lang="ar-SA" sz="3600" dirty="0">
                <a:latin typeface="Arabic Typesetting" panose="03020402040406030203" pitchFamily="66" charset="-78"/>
                <a:cs typeface="Arabic Typesetting" panose="03020402040406030203" pitchFamily="66" charset="-78"/>
              </a:rPr>
              <a:t> وتنقسم هذه المساحة المكانية إلى </a:t>
            </a:r>
            <a:r>
              <a:rPr lang="ar-IQ" sz="3600" dirty="0">
                <a:latin typeface="Arabic Typesetting" panose="03020402040406030203" pitchFamily="66" charset="-78"/>
                <a:cs typeface="Arabic Typesetting" panose="03020402040406030203" pitchFamily="66" charset="-78"/>
              </a:rPr>
              <a:t>الأنا، والانا الأعلى، و الهو. </a:t>
            </a:r>
            <a:endParaRPr lang="en-US" sz="3600" dirty="0">
              <a:latin typeface="Arabic Typesetting" panose="03020402040406030203" pitchFamily="66" charset="-78"/>
              <a:cs typeface="Arabic Typesetting" panose="03020402040406030203" pitchFamily="66" charset="-78"/>
            </a:endParaRPr>
          </a:p>
          <a:p>
            <a:pPr marL="0" indent="0">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38648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15400" cy="3234267"/>
          </a:xfrm>
        </p:spPr>
        <p:txBody>
          <a:bodyPr>
            <a:noAutofit/>
          </a:bodyPr>
          <a:lstStyle/>
          <a:p>
            <a:pPr lvl="0" algn="just"/>
            <a:r>
              <a:rPr lang="ar-IQ" sz="3600" b="1" dirty="0">
                <a:latin typeface="Arabic Typesetting" panose="03020402040406030203" pitchFamily="66" charset="-78"/>
                <a:cs typeface="Arabic Typesetting" panose="03020402040406030203" pitchFamily="66" charset="-78"/>
              </a:rPr>
              <a:t>علم النفس الإجتماعي: </a:t>
            </a:r>
          </a:p>
          <a:p>
            <a:pPr marL="0" lvl="0" indent="0" algn="just">
              <a:buNone/>
            </a:pPr>
            <a:r>
              <a:rPr lang="ar-IQ" sz="3600" dirty="0">
                <a:latin typeface="Arabic Typesetting" panose="03020402040406030203" pitchFamily="66" charset="-78"/>
                <a:cs typeface="Arabic Typesetting" panose="03020402040406030203" pitchFamily="66" charset="-78"/>
              </a:rPr>
              <a:t>يدرس علم النفس الاجتماعي طبيعة وأسباب السلوك الاجتماعي الإنساني، مع التـأكيد على الكيفية التي ينظر بها كل فرد إلى الآخر وكيف يرتبط كل منهم بالآخر. ويهدف علم النفس الاجتماعي إلى فهم الكيفية التي نتعقل بها المواقف الاجتماعية. </a:t>
            </a:r>
          </a:p>
        </p:txBody>
      </p:sp>
    </p:spTree>
    <p:extLst>
      <p:ext uri="{BB962C8B-B14F-4D97-AF65-F5344CB8AC3E}">
        <p14:creationId xmlns:p14="http://schemas.microsoft.com/office/powerpoint/2010/main" val="1634430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1EA585-AC65-4BDD-BC94-A794A2BE1A6D}"/>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مثلا، وهذا قد يتضمن تأثير الآخرين على سلوك الفرد (مثلا، الانصياع </a:t>
            </a:r>
            <a:r>
              <a:rPr lang="en-US" sz="3600" dirty="0">
                <a:latin typeface="Arabic Typesetting" panose="03020402040406030203" pitchFamily="66" charset="-78"/>
                <a:cs typeface="Arabic Typesetting" panose="03020402040406030203" pitchFamily="66" charset="-78"/>
                <a:hlinkClick r:id="rId2" action="ppaction://hlinkfile"/>
              </a:rPr>
              <a:t>conformity</a:t>
            </a:r>
            <a:r>
              <a:rPr lang="ar-IQ" sz="3600" dirty="0">
                <a:latin typeface="Arabic Typesetting" panose="03020402040406030203" pitchFamily="66" charset="-78"/>
                <a:cs typeface="Arabic Typesetting" panose="03020402040406030203" pitchFamily="66" charset="-78"/>
              </a:rPr>
              <a:t>، والإقناع </a:t>
            </a:r>
            <a:r>
              <a:rPr lang="en-US" sz="3600" dirty="0">
                <a:latin typeface="Arabic Typesetting" panose="03020402040406030203" pitchFamily="66" charset="-78"/>
                <a:cs typeface="Arabic Typesetting" panose="03020402040406030203" pitchFamily="66" charset="-78"/>
                <a:hlinkClick r:id="rId3" action="ppaction://hlinkfile"/>
              </a:rPr>
              <a:t>persuasion</a:t>
            </a:r>
            <a:r>
              <a:rPr lang="ar-IQ" sz="3600" dirty="0">
                <a:latin typeface="Arabic Typesetting" panose="03020402040406030203" pitchFamily="66" charset="-78"/>
                <a:cs typeface="Arabic Typesetting" panose="03020402040406030203" pitchFamily="66" charset="-78"/>
              </a:rPr>
              <a:t>). ويتضمن السلوك الإجتماعي فهم وإدراك التلميحات والإشارات الاجتماعية، أو تكوين الاتجاهات أو الأنماط الجامدة حول الآخرين. </a:t>
            </a:r>
          </a:p>
          <a:p>
            <a:pPr marL="0" indent="0" algn="just">
              <a:buNone/>
            </a:pPr>
            <a:r>
              <a:rPr lang="ar-IQ" sz="3600" dirty="0">
                <a:latin typeface="Arabic Typesetting" panose="03020402040406030203" pitchFamily="66" charset="-78"/>
                <a:cs typeface="Arabic Typesetting" panose="03020402040406030203" pitchFamily="66" charset="-78"/>
              </a:rPr>
              <a:t>اما الإدراك الاجتماعي  </a:t>
            </a:r>
            <a:r>
              <a:rPr lang="en-US" sz="3600" dirty="0">
                <a:latin typeface="Arabic Typesetting" panose="03020402040406030203" pitchFamily="66" charset="-78"/>
                <a:cs typeface="Arabic Typesetting" panose="03020402040406030203" pitchFamily="66" charset="-78"/>
                <a:hlinkClick r:id="rId4" action="ppaction://hlinkfile"/>
              </a:rPr>
              <a:t>Social cognition</a:t>
            </a:r>
            <a:r>
              <a:rPr lang="ar-IQ" sz="3600" dirty="0">
                <a:latin typeface="Arabic Typesetting" panose="03020402040406030203" pitchFamily="66" charset="-78"/>
                <a:cs typeface="Arabic Typesetting" panose="03020402040406030203" pitchFamily="66" charset="-78"/>
              </a:rPr>
              <a:t>، فهو منهج يتضمن غالبا منهجا عقليا نظريا وعلميا عمليا لفهم السلوك الاجتماعي.</a:t>
            </a:r>
            <a:endParaRPr lang="en-US" sz="3600" dirty="0"/>
          </a:p>
        </p:txBody>
      </p:sp>
    </p:spTree>
    <p:extLst>
      <p:ext uri="{BB962C8B-B14F-4D97-AF65-F5344CB8AC3E}">
        <p14:creationId xmlns:p14="http://schemas.microsoft.com/office/powerpoint/2010/main" val="231190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20A280-DF3D-43E0-A0B1-26D351B096E0}"/>
              </a:ext>
            </a:extLst>
          </p:cNvPr>
          <p:cNvSpPr>
            <a:spLocks noGrp="1"/>
          </p:cNvSpPr>
          <p:nvPr>
            <p:ph idx="1"/>
          </p:nvPr>
        </p:nvSpPr>
        <p:spPr>
          <a:xfrm>
            <a:off x="4706578" y="589722"/>
            <a:ext cx="6798033" cy="5321500"/>
          </a:xfrm>
        </p:spPr>
        <p:txBody>
          <a:bodyPr anchor="ctr">
            <a:normAutofit/>
          </a:bodyPr>
          <a:lstStyle/>
          <a:p>
            <a:pPr marL="0" indent="0">
              <a:buNone/>
            </a:pPr>
            <a:r>
              <a:rPr lang="ar-IQ" sz="3600" dirty="0">
                <a:latin typeface="Arabic Typesetting" panose="03020402040406030203" pitchFamily="66" charset="-78"/>
                <a:cs typeface="Arabic Typesetting" panose="03020402040406030203" pitchFamily="66" charset="-78"/>
              </a:rPr>
              <a:t>وبحسب رابطة علماء النفس الأمريكان الـ (</a:t>
            </a:r>
            <a:r>
              <a:rPr lang="en-US" sz="3600" dirty="0">
                <a:latin typeface="Arabic Typesetting" panose="03020402040406030203" pitchFamily="66" charset="-78"/>
                <a:cs typeface="Arabic Typesetting" panose="03020402040406030203" pitchFamily="66" charset="-78"/>
              </a:rPr>
              <a:t>APA</a:t>
            </a:r>
            <a:r>
              <a:rPr lang="ar-IQ" sz="3600" dirty="0">
                <a:latin typeface="Arabic Typesetting" panose="03020402040406030203" pitchFamily="66" charset="-78"/>
                <a:cs typeface="Arabic Typesetting" panose="03020402040406030203" pitchFamily="66" charset="-78"/>
              </a:rPr>
              <a:t>) فهناك حتى الآن 54 ميدان من ميادين علم النفس النظرية والتطبيقية مسجلة بشكل قانوني لديهم، والرقم قابل للزيادة. </a:t>
            </a:r>
            <a:r>
              <a:rPr lang="en-US" sz="3600" b="1" dirty="0">
                <a:latin typeface="Arabic Typesetting" panose="03020402040406030203" pitchFamily="66" charset="-78"/>
                <a:cs typeface="Arabic Typesetting" panose="03020402040406030203" pitchFamily="66" charset="-78"/>
                <a:hlinkClick r:id="rId2"/>
              </a:rPr>
              <a:t>https://www.apa.org/about/division</a:t>
            </a:r>
            <a:endParaRPr lang="ar-IQ" sz="3600" b="1" dirty="0">
              <a:latin typeface="Arabic Typesetting" panose="03020402040406030203" pitchFamily="66" charset="-78"/>
              <a:cs typeface="Arabic Typesetting" panose="03020402040406030203" pitchFamily="66" charset="-78"/>
            </a:endParaRPr>
          </a:p>
          <a:p>
            <a:pPr marL="0" indent="0">
              <a:buNone/>
            </a:pPr>
            <a:r>
              <a:rPr lang="ar-IQ" sz="3600" dirty="0">
                <a:latin typeface="Arabic Typesetting" panose="03020402040406030203" pitchFamily="66" charset="-78"/>
                <a:cs typeface="Arabic Typesetting" panose="03020402040406030203" pitchFamily="66" charset="-78"/>
              </a:rPr>
              <a:t>ويمكن إبتداءً وبشكل إفتراضي توزيع هذه الميادين على خمسة اعمدة رئيسة كما في الشكل الآتي: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21178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0552" y="0"/>
            <a:ext cx="12191999" cy="6858000"/>
          </a:xfrm>
          <a:prstGeom prst="rect">
            <a:avLst/>
          </a:prstGeom>
        </p:spPr>
      </p:pic>
      <p:sp>
        <p:nvSpPr>
          <p:cNvPr id="7" name="Rectangle 6"/>
          <p:cNvSpPr/>
          <p:nvPr/>
        </p:nvSpPr>
        <p:spPr>
          <a:xfrm>
            <a:off x="3651625" y="1134009"/>
            <a:ext cx="4888751" cy="672305"/>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IQ" sz="2400" b="1" dirty="0"/>
              <a:t>أعمدة علم النفس الخمسة الرئيسة</a:t>
            </a:r>
          </a:p>
        </p:txBody>
      </p:sp>
      <p:sp>
        <p:nvSpPr>
          <p:cNvPr id="8" name="Rectangle 7"/>
          <p:cNvSpPr/>
          <p:nvPr/>
        </p:nvSpPr>
        <p:spPr>
          <a:xfrm>
            <a:off x="9526249" y="2308485"/>
            <a:ext cx="2016177" cy="861935"/>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000" b="1" dirty="0"/>
              <a:t>الصحة النفسية</a:t>
            </a:r>
          </a:p>
        </p:txBody>
      </p:sp>
      <p:sp>
        <p:nvSpPr>
          <p:cNvPr id="9" name="Rectangle 8"/>
          <p:cNvSpPr/>
          <p:nvPr/>
        </p:nvSpPr>
        <p:spPr>
          <a:xfrm>
            <a:off x="9803568" y="3275106"/>
            <a:ext cx="1528996" cy="42433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2000" dirty="0"/>
              <a:t>اللاسواء</a:t>
            </a:r>
          </a:p>
        </p:txBody>
      </p:sp>
      <p:sp>
        <p:nvSpPr>
          <p:cNvPr id="10" name="Rectangle 9"/>
          <p:cNvSpPr/>
          <p:nvPr/>
        </p:nvSpPr>
        <p:spPr>
          <a:xfrm>
            <a:off x="9741647" y="3804122"/>
            <a:ext cx="1590917" cy="612489"/>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أساليب العلاج</a:t>
            </a:r>
          </a:p>
        </p:txBody>
      </p:sp>
      <p:sp>
        <p:nvSpPr>
          <p:cNvPr id="11" name="Rectangle 10"/>
          <p:cNvSpPr/>
          <p:nvPr/>
        </p:nvSpPr>
        <p:spPr>
          <a:xfrm>
            <a:off x="9741647" y="4458447"/>
            <a:ext cx="1590917" cy="926353"/>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a:t>الشدائد، وأساليب الحياة، والصحة</a:t>
            </a:r>
          </a:p>
        </p:txBody>
      </p:sp>
      <p:sp>
        <p:nvSpPr>
          <p:cNvPr id="12" name="Rectangle 11"/>
          <p:cNvSpPr/>
          <p:nvPr/>
        </p:nvSpPr>
        <p:spPr>
          <a:xfrm>
            <a:off x="7345082" y="2330847"/>
            <a:ext cx="1996141" cy="817209"/>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IQ" b="1" dirty="0"/>
              <a:t>الإجتماعي والشخصي</a:t>
            </a:r>
          </a:p>
        </p:txBody>
      </p:sp>
      <p:sp>
        <p:nvSpPr>
          <p:cNvPr id="13" name="Rectangle 12"/>
          <p:cNvSpPr/>
          <p:nvPr/>
        </p:nvSpPr>
        <p:spPr>
          <a:xfrm>
            <a:off x="5091953" y="2330847"/>
            <a:ext cx="2014071" cy="711177"/>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IQ" b="1" dirty="0"/>
              <a:t>الإرتقاء والتطور</a:t>
            </a:r>
          </a:p>
        </p:txBody>
      </p:sp>
      <p:sp>
        <p:nvSpPr>
          <p:cNvPr id="14" name="Rectangle 13"/>
          <p:cNvSpPr/>
          <p:nvPr/>
        </p:nvSpPr>
        <p:spPr>
          <a:xfrm>
            <a:off x="7649882" y="3227294"/>
            <a:ext cx="1506071" cy="394447"/>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IQ" dirty="0"/>
              <a:t>الإجتماعي</a:t>
            </a:r>
          </a:p>
        </p:txBody>
      </p:sp>
      <p:sp>
        <p:nvSpPr>
          <p:cNvPr id="15" name="Rectangle 14"/>
          <p:cNvSpPr/>
          <p:nvPr/>
        </p:nvSpPr>
        <p:spPr>
          <a:xfrm>
            <a:off x="7608047" y="3699436"/>
            <a:ext cx="1529977" cy="478117"/>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IQ" dirty="0"/>
              <a:t>الشخصية</a:t>
            </a:r>
          </a:p>
        </p:txBody>
      </p:sp>
      <p:sp>
        <p:nvSpPr>
          <p:cNvPr id="16" name="Rectangle 15"/>
          <p:cNvSpPr/>
          <p:nvPr/>
        </p:nvSpPr>
        <p:spPr>
          <a:xfrm>
            <a:off x="7608047" y="4344894"/>
            <a:ext cx="1547906" cy="502024"/>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IQ" dirty="0"/>
              <a:t>الإنفعالات</a:t>
            </a:r>
          </a:p>
        </p:txBody>
      </p:sp>
      <p:sp>
        <p:nvSpPr>
          <p:cNvPr id="17" name="Rectangle 16"/>
          <p:cNvSpPr/>
          <p:nvPr/>
        </p:nvSpPr>
        <p:spPr>
          <a:xfrm>
            <a:off x="7608047" y="4954494"/>
            <a:ext cx="1547906" cy="524409"/>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IQ" dirty="0"/>
              <a:t>الدافعية</a:t>
            </a:r>
          </a:p>
        </p:txBody>
      </p:sp>
      <p:sp>
        <p:nvSpPr>
          <p:cNvPr id="18" name="Rectangle 17"/>
          <p:cNvSpPr/>
          <p:nvPr/>
        </p:nvSpPr>
        <p:spPr>
          <a:xfrm>
            <a:off x="5372847" y="3170419"/>
            <a:ext cx="1476188" cy="451321"/>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dirty="0"/>
              <a:t>التعلم</a:t>
            </a:r>
          </a:p>
        </p:txBody>
      </p:sp>
      <p:sp>
        <p:nvSpPr>
          <p:cNvPr id="19" name="Rectangle 18"/>
          <p:cNvSpPr/>
          <p:nvPr/>
        </p:nvSpPr>
        <p:spPr>
          <a:xfrm>
            <a:off x="5205505" y="3750136"/>
            <a:ext cx="1816847" cy="857724"/>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dirty="0"/>
              <a:t>دورة الحياة والإرتقاء والنمو والتطور</a:t>
            </a:r>
          </a:p>
        </p:txBody>
      </p:sp>
      <p:sp>
        <p:nvSpPr>
          <p:cNvPr id="20" name="Rectangle 19"/>
          <p:cNvSpPr/>
          <p:nvPr/>
        </p:nvSpPr>
        <p:spPr>
          <a:xfrm>
            <a:off x="2892611" y="2330847"/>
            <a:ext cx="2014315" cy="621529"/>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b="1" dirty="0"/>
              <a:t>المعرفي</a:t>
            </a:r>
          </a:p>
        </p:txBody>
      </p:sp>
      <p:sp>
        <p:nvSpPr>
          <p:cNvPr id="21" name="Rectangle 20"/>
          <p:cNvSpPr/>
          <p:nvPr/>
        </p:nvSpPr>
        <p:spPr>
          <a:xfrm>
            <a:off x="3191435" y="3042024"/>
            <a:ext cx="1494118" cy="448235"/>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a:t>الإدراك</a:t>
            </a:r>
          </a:p>
        </p:txBody>
      </p:sp>
      <p:sp>
        <p:nvSpPr>
          <p:cNvPr id="22" name="Rectangle 21"/>
          <p:cNvSpPr/>
          <p:nvPr/>
        </p:nvSpPr>
        <p:spPr>
          <a:xfrm>
            <a:off x="3191435" y="3621740"/>
            <a:ext cx="1494118" cy="488626"/>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a:t>التفكير</a:t>
            </a:r>
          </a:p>
        </p:txBody>
      </p:sp>
      <p:sp>
        <p:nvSpPr>
          <p:cNvPr id="23" name="Rectangle 22"/>
          <p:cNvSpPr/>
          <p:nvPr/>
        </p:nvSpPr>
        <p:spPr>
          <a:xfrm>
            <a:off x="3191435" y="4241847"/>
            <a:ext cx="1494118" cy="467612"/>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a:t>الذكاء</a:t>
            </a:r>
          </a:p>
        </p:txBody>
      </p:sp>
      <p:sp>
        <p:nvSpPr>
          <p:cNvPr id="24" name="Rectangle 23"/>
          <p:cNvSpPr/>
          <p:nvPr/>
        </p:nvSpPr>
        <p:spPr>
          <a:xfrm>
            <a:off x="3191435" y="4900706"/>
            <a:ext cx="1452283" cy="578197"/>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a:t>الذاكرة</a:t>
            </a:r>
          </a:p>
        </p:txBody>
      </p:sp>
      <p:sp>
        <p:nvSpPr>
          <p:cNvPr id="25" name="Rectangle 24"/>
          <p:cNvSpPr/>
          <p:nvPr/>
        </p:nvSpPr>
        <p:spPr>
          <a:xfrm>
            <a:off x="663389" y="2330848"/>
            <a:ext cx="2002118" cy="573718"/>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b="1" dirty="0"/>
              <a:t>الحيوي</a:t>
            </a:r>
          </a:p>
        </p:txBody>
      </p:sp>
      <p:sp>
        <p:nvSpPr>
          <p:cNvPr id="26" name="Rectangle 25"/>
          <p:cNvSpPr/>
          <p:nvPr/>
        </p:nvSpPr>
        <p:spPr>
          <a:xfrm>
            <a:off x="770965" y="3170419"/>
            <a:ext cx="1763059" cy="638759"/>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a:t>علم النفس الحيوي والعصبي</a:t>
            </a:r>
          </a:p>
        </p:txBody>
      </p:sp>
      <p:sp>
        <p:nvSpPr>
          <p:cNvPr id="27" name="Rectangle 26"/>
          <p:cNvSpPr/>
          <p:nvPr/>
        </p:nvSpPr>
        <p:spPr>
          <a:xfrm>
            <a:off x="770965" y="3998258"/>
            <a:ext cx="1697317" cy="609601"/>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dirty="0"/>
              <a:t>الإحساس</a:t>
            </a:r>
          </a:p>
        </p:txBody>
      </p:sp>
      <p:sp>
        <p:nvSpPr>
          <p:cNvPr id="28" name="Rectangle 27"/>
          <p:cNvSpPr/>
          <p:nvPr/>
        </p:nvSpPr>
        <p:spPr>
          <a:xfrm>
            <a:off x="818776" y="4709459"/>
            <a:ext cx="1715248" cy="675341"/>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dirty="0"/>
              <a:t>الوعي</a:t>
            </a:r>
          </a:p>
        </p:txBody>
      </p:sp>
    </p:spTree>
    <p:extLst>
      <p:ext uri="{BB962C8B-B14F-4D97-AF65-F5344CB8AC3E}">
        <p14:creationId xmlns:p14="http://schemas.microsoft.com/office/powerpoint/2010/main" val="3805992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E25088-E6D4-4016-BADE-20612F028343}"/>
              </a:ext>
            </a:extLst>
          </p:cNvPr>
          <p:cNvSpPr>
            <a:spLocks noGrp="1"/>
          </p:cNvSpPr>
          <p:nvPr>
            <p:ph idx="1"/>
          </p:nvPr>
        </p:nvSpPr>
        <p:spPr/>
        <p:txBody>
          <a:bodyPr>
            <a:normAutofit/>
          </a:bodyPr>
          <a:lstStyle/>
          <a:p>
            <a:pPr marL="0" lvl="0" indent="0" algn="just">
              <a:buNone/>
            </a:pPr>
            <a:r>
              <a:rPr lang="ar-IQ" sz="3600" dirty="0">
                <a:latin typeface="Arabic Typesetting" panose="03020402040406030203" pitchFamily="66" charset="-78"/>
                <a:cs typeface="Arabic Typesetting" panose="03020402040406030203" pitchFamily="66" charset="-78"/>
              </a:rPr>
              <a:t>ويمكن الحصول على كل ميادين علم النفس في نوافذ التصفح على الأنترنت تحت عنوان "ميادين علم النفس." </a:t>
            </a:r>
          </a:p>
          <a:p>
            <a:pPr marL="0" lvl="0" indent="0" algn="just">
              <a:buNone/>
            </a:pPr>
            <a:r>
              <a:rPr lang="ar-IQ" sz="3600" dirty="0">
                <a:latin typeface="Arabic Typesetting" panose="03020402040406030203" pitchFamily="66" charset="-78"/>
                <a:cs typeface="Arabic Typesetting" panose="03020402040406030203" pitchFamily="66" charset="-78"/>
              </a:rPr>
              <a:t>كما تجدر الملاحظة ان هذه الميادين تقسم الى قسمين ريئسيين هما، الميادين النظرية، والميادين التطبيقية.</a:t>
            </a:r>
          </a:p>
          <a:p>
            <a:pPr marL="0" lvl="0" indent="0" algn="just">
              <a:buNone/>
            </a:pPr>
            <a:r>
              <a:rPr lang="ar-IQ" sz="3600" dirty="0">
                <a:latin typeface="Arabic Typesetting" panose="03020402040406030203" pitchFamily="66" charset="-78"/>
                <a:cs typeface="Arabic Typesetting" panose="03020402040406030203" pitchFamily="66" charset="-78"/>
              </a:rPr>
              <a:t>أدناه بعض من أهم الميادين النظرية التي يشتمل عليها علم النفس:</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3489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44133"/>
            <a:ext cx="8915400" cy="4167089"/>
          </a:xfrm>
        </p:spPr>
        <p:txBody>
          <a:bodyPr>
            <a:noAutofit/>
          </a:bodyPr>
          <a:lstStyle/>
          <a:p>
            <a:pPr lvl="0" algn="just"/>
            <a:r>
              <a:rPr lang="ar-IQ" sz="3600" b="1" dirty="0">
                <a:latin typeface="Arabic Typesetting" panose="03020402040406030203" pitchFamily="66" charset="-78"/>
                <a:cs typeface="Arabic Typesetting" panose="03020402040406030203" pitchFamily="66" charset="-78"/>
              </a:rPr>
              <a:t>الأساس البيولوجي العصبي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تعتبر دراسة وظائف الدماغ أمرا منطقيا إذا أردنا فهم السلوك، طالما ان السلوك مسيطر عليه من قبل الجهاز العصبي المركزي </a:t>
            </a:r>
            <a:r>
              <a:rPr lang="en-US" sz="3600" dirty="0">
                <a:latin typeface="Arabic Typesetting" panose="03020402040406030203" pitchFamily="66" charset="-78"/>
                <a:cs typeface="Arabic Typesetting" panose="03020402040406030203" pitchFamily="66" charset="-78"/>
                <a:hlinkClick r:id="rId2" action="ppaction://hlinkfile"/>
              </a:rPr>
              <a:t>central nervous system</a:t>
            </a:r>
            <a:r>
              <a:rPr lang="ar-IQ" sz="3600" dirty="0">
                <a:latin typeface="Arabic Typesetting" panose="03020402040406030203" pitchFamily="66" charset="-78"/>
                <a:cs typeface="Arabic Typesetting" panose="03020402040406030203" pitchFamily="66" charset="-78"/>
              </a:rPr>
              <a:t>. وهذا هو المنهج الذي يسير عليه </a:t>
            </a:r>
            <a:r>
              <a:rPr lang="ar-IQ" sz="3600" b="1" dirty="0">
                <a:latin typeface="Arabic Typesetting" panose="03020402040406030203" pitchFamily="66" charset="-78"/>
                <a:cs typeface="Arabic Typesetting" panose="03020402040406030203" pitchFamily="66" charset="-78"/>
              </a:rPr>
              <a:t>علم الأعصاب السلوكي </a:t>
            </a:r>
            <a:r>
              <a:rPr lang="en-US" sz="3600" dirty="0">
                <a:latin typeface="Arabic Typesetting" panose="03020402040406030203" pitchFamily="66" charset="-78"/>
                <a:cs typeface="Arabic Typesetting" panose="03020402040406030203" pitchFamily="66" charset="-78"/>
                <a:hlinkClick r:id="rId3" action="ppaction://hlinkfile"/>
              </a:rPr>
              <a:t>behavioral neuroscience</a:t>
            </a:r>
            <a:r>
              <a:rPr lang="ar-IQ" sz="3600" dirty="0">
                <a:latin typeface="Arabic Typesetting" panose="03020402040406030203" pitchFamily="66" charset="-78"/>
                <a:cs typeface="Arabic Typesetting" panose="03020402040406030203" pitchFamily="66" charset="-78"/>
              </a:rPr>
              <a:t>، </a:t>
            </a:r>
            <a:r>
              <a:rPr lang="ar-IQ" sz="3600" b="1" dirty="0">
                <a:latin typeface="Arabic Typesetting" panose="03020402040406030203" pitchFamily="66" charset="-78"/>
                <a:cs typeface="Arabic Typesetting" panose="03020402040406030203" pitchFamily="66" charset="-78"/>
              </a:rPr>
              <a:t>وعلم نفس الأعصاب المعرفي </a:t>
            </a:r>
            <a:r>
              <a:rPr lang="en-US" sz="3600" u="sng" dirty="0">
                <a:solidFill>
                  <a:srgbClr val="FF0000"/>
                </a:solidFill>
                <a:latin typeface="Arabic Typesetting" panose="03020402040406030203" pitchFamily="66" charset="-78"/>
                <a:cs typeface="Arabic Typesetting" panose="03020402040406030203" pitchFamily="66" charset="-78"/>
              </a:rPr>
              <a:t>Cognitive neuropsychology</a:t>
            </a:r>
            <a:r>
              <a:rPr lang="ar-IQ" sz="3600" dirty="0">
                <a:latin typeface="Arabic Typesetting" panose="03020402040406030203" pitchFamily="66" charset="-78"/>
                <a:cs typeface="Arabic Typesetting" panose="03020402040406030203" pitchFamily="66" charset="-78"/>
              </a:rPr>
              <a:t>، </a:t>
            </a:r>
            <a:r>
              <a:rPr lang="ar-IQ" sz="3600" b="1" dirty="0">
                <a:latin typeface="Arabic Typesetting" panose="03020402040406030203" pitchFamily="66" charset="-78"/>
                <a:cs typeface="Arabic Typesetting" panose="03020402040406030203" pitchFamily="66" charset="-78"/>
              </a:rPr>
              <a:t>وعلم نفس الأعصاب </a:t>
            </a:r>
            <a:r>
              <a:rPr lang="en-US" sz="3600" dirty="0">
                <a:latin typeface="Arabic Typesetting" panose="03020402040406030203" pitchFamily="66" charset="-78"/>
                <a:cs typeface="Arabic Typesetting" panose="03020402040406030203" pitchFamily="66" charset="-78"/>
                <a:hlinkClick r:id="rId4" action="ppaction://hlinkfile"/>
              </a:rPr>
              <a:t>neuropsychology</a:t>
            </a:r>
            <a:r>
              <a:rPr lang="ar-IQ" sz="3600" dirty="0">
                <a:latin typeface="Arabic Typesetting" panose="03020402040406030203" pitchFamily="66" charset="-78"/>
                <a:cs typeface="Arabic Typesetting" panose="03020402040406030203" pitchFamily="66" charset="-78"/>
              </a:rPr>
              <a:t>. </a:t>
            </a:r>
          </a:p>
        </p:txBody>
      </p:sp>
      <p:sp>
        <p:nvSpPr>
          <p:cNvPr id="2" name="Rectangle 1"/>
          <p:cNvSpPr/>
          <p:nvPr/>
        </p:nvSpPr>
        <p:spPr>
          <a:xfrm>
            <a:off x="3403600" y="414867"/>
            <a:ext cx="7137400" cy="1100666"/>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IQ" sz="4000" b="1" dirty="0">
                <a:latin typeface="Arabic Typesetting" panose="03020402040406030203" pitchFamily="66" charset="-78"/>
                <a:cs typeface="Arabic Typesetting" panose="03020402040406030203" pitchFamily="66" charset="-78"/>
              </a:rPr>
              <a:t>المياديــــن النظـــــــــــرية</a:t>
            </a:r>
          </a:p>
        </p:txBody>
      </p:sp>
    </p:spTree>
    <p:extLst>
      <p:ext uri="{BB962C8B-B14F-4D97-AF65-F5344CB8AC3E}">
        <p14:creationId xmlns:p14="http://schemas.microsoft.com/office/powerpoint/2010/main" val="110218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7DF851-E9FF-495D-A916-A8E112092A19}"/>
              </a:ext>
            </a:extLst>
          </p:cNvPr>
          <p:cNvSpPr>
            <a:spLocks noGrp="1"/>
          </p:cNvSpPr>
          <p:nvPr>
            <p:ph idx="1"/>
          </p:nvPr>
        </p:nvSpPr>
        <p:spPr/>
        <p:txBody>
          <a:bodyPr>
            <a:noAutofit/>
          </a:bodyPr>
          <a:lstStyle/>
          <a:p>
            <a:pPr marL="0" indent="0" algn="just">
              <a:buNone/>
            </a:pPr>
            <a:r>
              <a:rPr lang="ar-IQ" sz="3600" dirty="0">
                <a:latin typeface="Arabic Typesetting" panose="03020402040406030203" pitchFamily="66" charset="-78"/>
                <a:cs typeface="Arabic Typesetting" panose="03020402040406030203" pitchFamily="66" charset="-78"/>
              </a:rPr>
              <a:t>بالنسبة إلى علم نفس الأعصاب، فانه يعتبر احد فروع علم النفس التي تهدف إلى فهم العلاقة التي تربط بين بنية و وظائف الدماغ من جهة، والوظائف والعمليات النفسية والسلوكية من جهة أخرى. كما ويهتم علم نفس الأعصاب بشكل دقيق بفهم إصابات الدماغ </a:t>
            </a:r>
            <a:r>
              <a:rPr lang="en-US" sz="3600" dirty="0">
                <a:latin typeface="Arabic Typesetting" panose="03020402040406030203" pitchFamily="66" charset="-78"/>
                <a:cs typeface="Arabic Typesetting" panose="03020402040406030203" pitchFamily="66" charset="-78"/>
              </a:rPr>
              <a:t>brain injury </a:t>
            </a:r>
            <a:r>
              <a:rPr lang="ar-IQ" sz="3600" dirty="0">
                <a:latin typeface="Arabic Typesetting" panose="03020402040406030203" pitchFamily="66" charset="-78"/>
                <a:cs typeface="Arabic Typesetting" panose="03020402040406030203" pitchFamily="66" charset="-78"/>
              </a:rPr>
              <a:t> في محاولة لفهم العمليات الوظائف النفسية الاعتيادية.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3993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1DCCA-5D78-4FFB-8D07-0F47ADF6382E}"/>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اما علم نفس الأعصاب المعرفي فهو يهتم بدراسة الرابطة بين الدماغ والسلوك ويستخدم لتحقيق هذا الهدف أدوات خاصة عصبية- تصورية </a:t>
            </a:r>
            <a:r>
              <a:rPr lang="en-US" sz="3600" dirty="0">
                <a:latin typeface="Arabic Typesetting" panose="03020402040406030203" pitchFamily="66" charset="-78"/>
                <a:cs typeface="Arabic Typesetting" panose="03020402040406030203" pitchFamily="66" charset="-78"/>
              </a:rPr>
              <a:t>neuroimaging </a:t>
            </a:r>
            <a:r>
              <a:rPr lang="ar-IQ" sz="3600" dirty="0">
                <a:latin typeface="Arabic Typesetting" panose="03020402040406030203" pitchFamily="66" charset="-78"/>
                <a:cs typeface="Arabic Typesetting" panose="03020402040406030203" pitchFamily="66" charset="-78"/>
              </a:rPr>
              <a:t> مثل </a:t>
            </a:r>
            <a:r>
              <a:rPr lang="en-US" sz="3600" dirty="0">
                <a:latin typeface="Arabic Typesetting" panose="03020402040406030203" pitchFamily="66" charset="-78"/>
                <a:cs typeface="Arabic Typesetting" panose="03020402040406030203" pitchFamily="66" charset="-78"/>
              </a:rPr>
              <a:t>fMRI، </a:t>
            </a:r>
            <a:r>
              <a:rPr lang="ar-IQ" sz="3600" dirty="0">
                <a:latin typeface="Arabic Typesetting" panose="03020402040406030203" pitchFamily="66" charset="-78"/>
                <a:cs typeface="Arabic Typesetting" panose="03020402040406030203" pitchFamily="66" charset="-78"/>
              </a:rPr>
              <a:t>لملاحظة مناطق الدماغ التي تنشط خلال مهمة سلوكية أو ذهنية معينة. </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7825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1"/>
            <a:ext cx="12191999" cy="6858000"/>
          </a:xfrm>
          <a:prstGeom prst="rect">
            <a:avLst/>
          </a:prstGeom>
        </p:spPr>
      </p:pic>
      <p:sp>
        <p:nvSpPr>
          <p:cNvPr id="5" name="Rectangle 4"/>
          <p:cNvSpPr/>
          <p:nvPr/>
        </p:nvSpPr>
        <p:spPr>
          <a:xfrm>
            <a:off x="59267" y="262467"/>
            <a:ext cx="7941733" cy="1032933"/>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IQ" sz="2400" b="1" dirty="0">
                <a:solidFill>
                  <a:srgbClr val="FF0000"/>
                </a:solidFill>
              </a:rPr>
              <a:t>بعض الموضوعات التي يهتم بها علم النفس العصبي</a:t>
            </a:r>
          </a:p>
          <a:p>
            <a:pPr algn="ctr"/>
            <a:r>
              <a:rPr lang="en-US" sz="2400" b="1" dirty="0">
                <a:solidFill>
                  <a:srgbClr val="FF0000"/>
                </a:solidFill>
              </a:rPr>
              <a:t>Neuropsychology</a:t>
            </a:r>
            <a:endParaRPr lang="ar-IQ" sz="2400" b="1" dirty="0">
              <a:solidFill>
                <a:srgbClr val="FF0000"/>
              </a:solidFill>
            </a:endParaRPr>
          </a:p>
        </p:txBody>
      </p:sp>
      <p:sp>
        <p:nvSpPr>
          <p:cNvPr id="6" name="Rectangle 5"/>
          <p:cNvSpPr/>
          <p:nvPr/>
        </p:nvSpPr>
        <p:spPr>
          <a:xfrm>
            <a:off x="448734" y="1498600"/>
            <a:ext cx="3666066" cy="550333"/>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IQ"/>
          </a:p>
        </p:txBody>
      </p:sp>
      <p:sp>
        <p:nvSpPr>
          <p:cNvPr id="7" name="Rectangle 6"/>
          <p:cNvSpPr/>
          <p:nvPr/>
        </p:nvSpPr>
        <p:spPr>
          <a:xfrm>
            <a:off x="440267" y="2048933"/>
            <a:ext cx="3674533" cy="38100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الإنتباه</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الذاكرة</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اللغة</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الإدراك البصري/المكاني</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الوظائف التنفيذية</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إضطرابات النمو</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التطور الإجتماعي</a:t>
            </a:r>
          </a:p>
          <a:p>
            <a:pPr marL="285750" indent="-285750" algn="just" rtl="1">
              <a:buFont typeface="Arial" panose="020B0604020202020204" pitchFamily="34" charset="0"/>
              <a:buChar char="•"/>
            </a:pPr>
            <a:r>
              <a:rPr lang="ar-IQ" sz="3200" dirty="0">
                <a:latin typeface="Arabic Typesetting" panose="03020402040406030203" pitchFamily="66" charset="-78"/>
                <a:cs typeface="Arabic Typesetting" panose="03020402040406030203" pitchFamily="66" charset="-78"/>
              </a:rPr>
              <a:t>الشخصية</a:t>
            </a:r>
          </a:p>
        </p:txBody>
      </p:sp>
      <p:sp>
        <p:nvSpPr>
          <p:cNvPr id="8" name="Rectangle 7"/>
          <p:cNvSpPr/>
          <p:nvPr/>
        </p:nvSpPr>
        <p:spPr>
          <a:xfrm>
            <a:off x="186267" y="5926667"/>
            <a:ext cx="2810933" cy="778933"/>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4119732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1065</TotalTime>
  <Words>1062</Words>
  <Application>Microsoft Office PowerPoint</Application>
  <PresentationFormat>Widescreen</PresentationFormat>
  <Paragraphs>97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Arabic Typesetting</vt:lpstr>
      <vt:lpstr>Arial</vt:lpstr>
      <vt:lpstr>Century Gothic</vt:lpstr>
      <vt:lpstr>Tahoma</vt:lpstr>
      <vt:lpstr>Wingdings 3</vt:lpstr>
      <vt:lpstr>Wisp</vt:lpstr>
      <vt:lpstr>حدود علم النفس (الميادين)   Scope of psychology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حدود علم النفس (الميادين)   Scope of psychology  </dc:title>
  <dc:creator>Rifaat Jasseem</dc:creator>
  <cp:lastModifiedBy>Rifaat Jasseem</cp:lastModifiedBy>
  <cp:revision>28</cp:revision>
  <dcterms:created xsi:type="dcterms:W3CDTF">2021-10-03T14:09:42Z</dcterms:created>
  <dcterms:modified xsi:type="dcterms:W3CDTF">2021-10-05T16:50:12Z</dcterms:modified>
</cp:coreProperties>
</file>